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7"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0" autoAdjust="0"/>
    <p:restoredTop sz="84665" autoAdjust="0"/>
  </p:normalViewPr>
  <p:slideViewPr>
    <p:cSldViewPr snapToGrid="0">
      <p:cViewPr varScale="1">
        <p:scale>
          <a:sx n="59" d="100"/>
          <a:sy n="59" d="100"/>
        </p:scale>
        <p:origin x="848" y="60"/>
      </p:cViewPr>
      <p:guideLst/>
    </p:cSldViewPr>
  </p:slideViewPr>
  <p:notesTextViewPr>
    <p:cViewPr>
      <p:scale>
        <a:sx n="1" d="1"/>
        <a:sy n="1" d="1"/>
      </p:scale>
      <p:origin x="0" y="-1028"/>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63A2B2-EFF6-4CBE-91FC-A94F41A1B77B}" type="datetimeFigureOut">
              <a:rPr lang="en-US" smtClean="0"/>
              <a:t>4/2/2021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B06E9B-E95F-4510-92DB-D44AF459EDE1}" type="slidenum">
              <a:rPr lang="en-US" smtClean="0"/>
              <a:t>‹#›</a:t>
            </a:fld>
            <a:endParaRPr lang="en-US"/>
          </a:p>
        </p:txBody>
      </p:sp>
    </p:spTree>
    <p:extLst>
      <p:ext uri="{BB962C8B-B14F-4D97-AF65-F5344CB8AC3E}">
        <p14:creationId xmlns:p14="http://schemas.microsoft.com/office/powerpoint/2010/main" val="1291755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pandemic has had various influences on the global economy. Firms in different industries have been hugely affected by the pandemic undermining their business value. Different aspects of big firms such as absorptive capacity, strategic orientations, and Big Data Capability all add to the value of the business. These strategic initiatives are highly related and have different impacts on the general success of the organization. developmental culture initiatives are also related to the strategic factors in driving the general success of the organization.  Big Data has been generally used in big companies and retail organizations such as Walmart, Target, and Amazon in improving the value of their business. Big Data helps companies to improve their value by improving performance in different areas such as marketing and understanding consumer behavior which may change , for instance, during the COVID-19 period (</a:t>
            </a:r>
            <a:r>
              <a:rPr lang="en-US" sz="1200" kern="1200" dirty="0" err="1" smtClean="0">
                <a:solidFill>
                  <a:schemeClr val="tx1"/>
                </a:solidFill>
                <a:effectLst/>
                <a:latin typeface="+mn-lt"/>
                <a:ea typeface="+mn-ea"/>
                <a:cs typeface="+mn-cs"/>
              </a:rPr>
              <a:t>Sagiroglu</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Sinanc</a:t>
            </a:r>
            <a:r>
              <a:rPr lang="en-US" sz="1200" kern="1200" dirty="0" smtClean="0">
                <a:solidFill>
                  <a:schemeClr val="tx1"/>
                </a:solidFill>
                <a:effectLst/>
                <a:latin typeface="+mn-lt"/>
                <a:ea typeface="+mn-ea"/>
                <a:cs typeface="+mn-cs"/>
              </a:rPr>
              <a:t>, 2017). </a:t>
            </a:r>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2</a:t>
            </a:fld>
            <a:endParaRPr lang="en-US"/>
          </a:p>
        </p:txBody>
      </p:sp>
    </p:spTree>
    <p:extLst>
      <p:ext uri="{BB962C8B-B14F-4D97-AF65-F5344CB8AC3E}">
        <p14:creationId xmlns:p14="http://schemas.microsoft.com/office/powerpoint/2010/main" val="27546348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3.2 Measures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Data was collected based on various aspects of the organization including the absorptive capacity, Big Data Capabilities, customer orientation., technological orientation, entrepreneurial orientation, and developmental culture. The respondents were provided with different aspects of the study measures with a scale of 1 to 7 used to rate that factor in the organization. The scale was from strongly disagree to strongly agree. </a:t>
            </a:r>
          </a:p>
          <a:p>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12</a:t>
            </a:fld>
            <a:endParaRPr lang="en-US"/>
          </a:p>
        </p:txBody>
      </p:sp>
    </p:spTree>
    <p:extLst>
      <p:ext uri="{BB962C8B-B14F-4D97-AF65-F5344CB8AC3E}">
        <p14:creationId xmlns:p14="http://schemas.microsoft.com/office/powerpoint/2010/main" val="11710872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2. Regression analysis and results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second data analysis method used in the study is regression analysis. The regression analysis was used in identifying the various correlations existing between the various measures in the hypothesis. Various correlations between the Big Data Capabilities of companies were identified through a set of correlations of all eight factors tested. There is a positive correlation between the Big Data Capability (BDC) of an organization and its consumer orientation. The multiple regression analysis also indicated that the customer orientations (CO) are positively associated with entrepreneurial orientations. This supports the hypothesis that entrepreneurial orientations are positively associated with consumer orientations. Hypothesis H9 suggested that contextual factors such as COVID-19 have an impact on the association between the strategic factors, absorptive capacity, and Big Data Capability. The multiple regression analysis conducted in this study showed a positive correlation between Big Data Capability (BDC) and all strategic factors including customer orientations, entrepreneurial orientations, and technological orientations (β= 0.23, 0.26, and 0.24 respectively). This supports the hypothesis that Big Data Capabilities are positively associated with the strategic orientations, the absorptive capacity, and the conceptual factors which affect the efficiency of each orientation.  Contextual factors such as COVID-19 affect the relationship between the various firm strategic orientations, absorptive capacity, and the Big Data Capabilities of the organization. </a:t>
            </a:r>
          </a:p>
          <a:p>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16</a:t>
            </a:fld>
            <a:endParaRPr lang="en-US"/>
          </a:p>
        </p:txBody>
      </p:sp>
    </p:spTree>
    <p:extLst>
      <p:ext uri="{BB962C8B-B14F-4D97-AF65-F5344CB8AC3E}">
        <p14:creationId xmlns:p14="http://schemas.microsoft.com/office/powerpoint/2010/main" val="15288167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4. Results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results of the study indicated a positive association between the strategic orientations of an organization and the Big Data Capabilities. These include customer orientations, entrepreneurial orientations, and technological orientations (β= 0.23, 0.26, and 0.24 respectively). Contextual factors have a negative association with strategic factors. Factors that affect the efficiency of the world economy such as the pandemic harm the efficiency of the strategic factors implemented by the firms as a way of improving performance. The effects of the contextual factors on different orientations affect the relationship between the orientation and the Big Data Capabilities of the organization. There was also a positive correlation between the firm’s absorptive capacity and the Big Data Capability. Absorptive capability associated with information identification and communication within an organization. The results also indicated that the interaction of different strategic factors and developmental culture influences a positive relationship on the way each impacts the other. Developmental culture is also positively associated with technological orientations. Technological orientations and Big Data Capability are positively associated. This means that the effect the influence of contextual factors such as COVID-19 on either of the strategic orientations, developmental culture, or absorptive capacity affects the relationship between these factors and the Big Data Capability of a firm. The firm initiatives employed in improving performance in each of the measures can also affect the efficiency in other factors due to the relationship between these factors. </a:t>
            </a:r>
          </a:p>
          <a:p>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17</a:t>
            </a:fld>
            <a:endParaRPr lang="en-US"/>
          </a:p>
        </p:txBody>
      </p:sp>
    </p:spTree>
    <p:extLst>
      <p:ext uri="{BB962C8B-B14F-4D97-AF65-F5344CB8AC3E}">
        <p14:creationId xmlns:p14="http://schemas.microsoft.com/office/powerpoint/2010/main" val="2057432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This study was aimed at identifying how contextual factors such as COVID-19 impact the relationship exiting between the strategic orientations, the absorptive capacity of the firm as well as developmental culture, and the Big Data Capability (BDC). An understanding of the concepts associated with the Big Data Capability in different organizational practices was also identified as part of the study. A research study was also developed to collect survey data from various respondents in different firms and the results of the study were used in testing the various hypothesis developed on the association between Big Data Capabilities and other organizational factors such as strategic orientations and developmental culture (Anwar, Khan, &amp; Shah, 2018).</a:t>
            </a:r>
          </a:p>
          <a:p>
            <a:r>
              <a:rPr lang="en-US" sz="1200" kern="1200" dirty="0" smtClean="0">
                <a:solidFill>
                  <a:schemeClr val="tx1"/>
                </a:solidFill>
                <a:effectLst/>
                <a:latin typeface="+mn-lt"/>
                <a:ea typeface="+mn-ea"/>
                <a:cs typeface="+mn-cs"/>
              </a:rPr>
              <a:t>Big Data Capability is a concept which represents the understanding of the various firms on the practices related to the use of Big Data within the organization. The results of the study identified that Big Data as a concept of organizations is both operational and dynamic. Operational capabilities of data include its ability to be used in the decision-making progress of general organizational operations. The dynamic element of Big Data represents its ability to help in making various changes which help in improving the general performance within the organization. The concept of viewing data as a source of change or a dynamic capability within the organization contributes greatly towards an understanding of all factors involved in Big Data practice and how all these elements can be integrated in a theoretical manner (</a:t>
            </a:r>
            <a:r>
              <a:rPr lang="en-US" sz="1200" kern="1200" dirty="0" err="1" smtClean="0">
                <a:solidFill>
                  <a:schemeClr val="tx1"/>
                </a:solidFill>
                <a:effectLst/>
                <a:latin typeface="+mn-lt"/>
                <a:ea typeface="+mn-ea"/>
                <a:cs typeface="+mn-cs"/>
              </a:rPr>
              <a:t>Kanter</a:t>
            </a:r>
            <a:r>
              <a:rPr lang="en-US" sz="1200" kern="1200" dirty="0" smtClean="0">
                <a:solidFill>
                  <a:schemeClr val="tx1"/>
                </a:solidFill>
                <a:effectLst/>
                <a:latin typeface="+mn-lt"/>
                <a:ea typeface="+mn-ea"/>
                <a:cs typeface="+mn-cs"/>
              </a:rPr>
              <a:t>, &amp; Corn, 2019). This study included the review of Big Data from different organizational perspectives which can include strategic management. </a:t>
            </a:r>
          </a:p>
          <a:p>
            <a:r>
              <a:rPr lang="en-US" sz="1200" kern="1200" dirty="0" smtClean="0">
                <a:solidFill>
                  <a:schemeClr val="tx1"/>
                </a:solidFill>
                <a:effectLst/>
                <a:latin typeface="+mn-lt"/>
                <a:ea typeface="+mn-ea"/>
                <a:cs typeface="+mn-cs"/>
              </a:rPr>
              <a:t>Strategic management thinks that focusing organizational Big Data as part of the resources affects the general ability of the organization to use Big Data in strategic management. Data as a dynamic capability is the suitable conceptualization of data according to the strategic management’s point of view as it reflects the hope of the organization in gaining and maintaining a sustainable competitive advantage over other competitors in the same industry (Anwar, Khan, &amp; Shah, 2018). This study demonstrates the validity of this statement by identifying the relationship between different dynamic strategies employed in the organization and Big Data Capability. Big Data initiatives are closely related to the strategic orientations of any organization. this suggests that an organization would need to be more strategically minded when implementing various initiatives and strategies associated with the use of Big Data. A strategically minded organization puts more focus on the market and the customer base, they promote more entrepreneurial goals as well as the entrepreneurial spirit towards achieving sustainable performance. The study results also indicated that the technological orientations of an organization are a key determinant of the dynamic capabilities of the organization. companies that seek to gain a competitive advantage in the aspect of being dynamic need to strive for technological superiority over other competitors (Anwar, Khan, &amp; Shah, 2018).</a:t>
            </a:r>
          </a:p>
          <a:p>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18</a:t>
            </a:fld>
            <a:endParaRPr lang="en-US"/>
          </a:p>
        </p:txBody>
      </p:sp>
    </p:spTree>
    <p:extLst>
      <p:ext uri="{BB962C8B-B14F-4D97-AF65-F5344CB8AC3E}">
        <p14:creationId xmlns:p14="http://schemas.microsoft.com/office/powerpoint/2010/main" val="17938860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Contextual factors affect the general performance of the business. Organizations should not only consider the various changes taking place inside their organization but also consider the various industry changes. The factors affecting the industry also affect the performance of the firms which operate in that industry (Nicola, </a:t>
            </a:r>
            <a:r>
              <a:rPr lang="en-US" sz="1200" i="1" kern="1200" dirty="0" smtClean="0">
                <a:solidFill>
                  <a:schemeClr val="tx1"/>
                </a:solidFill>
                <a:effectLst/>
                <a:latin typeface="+mn-lt"/>
                <a:ea typeface="+mn-ea"/>
                <a:cs typeface="+mn-cs"/>
              </a:rPr>
              <a:t>et </a:t>
            </a:r>
            <a:r>
              <a:rPr lang="en-US" sz="1200" kern="1200" dirty="0" smtClean="0">
                <a:solidFill>
                  <a:schemeClr val="tx1"/>
                </a:solidFill>
                <a:effectLst/>
                <a:latin typeface="+mn-lt"/>
                <a:ea typeface="+mn-ea"/>
                <a:cs typeface="+mn-cs"/>
              </a:rPr>
              <a:t>al, 2020).  Various factors which influence the business are termed as contextual as they affect the businesses in a given context which can include then businesses operating in a given country, a specific region, industry, or a given period. Some of the contextual factors include the norms of the society, the payment incentives, industry regulations, or pandemics such as COVID-19 which has greatly influenced economic performance. The Big Data Capabilities of any firm are considered as one of the key factors towards the sustainable development of the organization. Big Data helps in providing various significant insights on the possible future changes (</a:t>
            </a:r>
            <a:r>
              <a:rPr lang="en-US" sz="1200" kern="1200" dirty="0" err="1" smtClean="0">
                <a:solidFill>
                  <a:schemeClr val="tx1"/>
                </a:solidFill>
                <a:effectLst/>
                <a:latin typeface="+mn-lt"/>
                <a:ea typeface="+mn-ea"/>
                <a:cs typeface="+mn-cs"/>
              </a:rPr>
              <a:t>Covin</a:t>
            </a:r>
            <a:r>
              <a:rPr lang="en-US" sz="1200" kern="1200" dirty="0" smtClean="0">
                <a:solidFill>
                  <a:schemeClr val="tx1"/>
                </a:solidFill>
                <a:effectLst/>
                <a:latin typeface="+mn-lt"/>
                <a:ea typeface="+mn-ea"/>
                <a:cs typeface="+mn-cs"/>
              </a:rPr>
              <a:t>, &amp; Wales, 2015).</a:t>
            </a:r>
          </a:p>
          <a:p>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19</a:t>
            </a:fld>
            <a:endParaRPr lang="en-US"/>
          </a:p>
        </p:txBody>
      </p:sp>
    </p:spTree>
    <p:extLst>
      <p:ext uri="{BB962C8B-B14F-4D97-AF65-F5344CB8AC3E}">
        <p14:creationId xmlns:p14="http://schemas.microsoft.com/office/powerpoint/2010/main" val="3176744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Various organizations which consider Big Data as one of their key competencies should consider the dynamic implications of the data rather than viewing the Big Data as one of the organizational resources. There is a great relationship existing between the firm's strategic orientations, absorptive capacity as well as developmental culture, and the Big Data Capability which provides dynamic implications of the data. Various contextual factors may have an influence on these factors hence affecting the dynamic implications of the company or the firm. These include COVID-19 which has greatly affected the abilities of organizations to operate normally despite having various strategies in place to maximize their sales revenue. Major retail firms such as Walmart, Target, and Amazon a great example of how companies have successfully used data in improving the efficiency of their performance. Some of these companies such as Amazon have not only been able to use data to improve performance but also to make various predictions on the anticipated changes in the market. many retailers with online trading platforms and website gather the user data of their consumers which helps them to identify the various changes in consumer behavior and implement various initiatives which help them to satisfy the wants of their consumers (Grandcolas, </a:t>
            </a:r>
            <a:r>
              <a:rPr lang="en-US" sz="1200" kern="1200" dirty="0" err="1" smtClean="0">
                <a:solidFill>
                  <a:schemeClr val="tx1"/>
                </a:solidFill>
                <a:effectLst/>
                <a:latin typeface="+mn-lt"/>
                <a:ea typeface="+mn-ea"/>
                <a:cs typeface="+mn-cs"/>
              </a:rPr>
              <a:t>Rettie</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Marusenko</a:t>
            </a:r>
            <a:r>
              <a:rPr lang="en-US" sz="1200" kern="1200" dirty="0" smtClean="0">
                <a:solidFill>
                  <a:schemeClr val="tx1"/>
                </a:solidFill>
                <a:effectLst/>
                <a:latin typeface="+mn-lt"/>
                <a:ea typeface="+mn-ea"/>
                <a:cs typeface="+mn-cs"/>
              </a:rPr>
              <a:t>, 2017).</a:t>
            </a:r>
          </a:p>
          <a:p>
            <a:r>
              <a:rPr lang="en-US" sz="1200" kern="1200" dirty="0" smtClean="0">
                <a:solidFill>
                  <a:schemeClr val="tx1"/>
                </a:solidFill>
                <a:effectLst/>
                <a:latin typeface="+mn-lt"/>
                <a:ea typeface="+mn-ea"/>
                <a:cs typeface="+mn-cs"/>
              </a:rPr>
              <a:t> With Big Data being one of the key competencies in improving performance, it also relates to various entrepreneurial factors and market orientation factors. The decisions made within an organization to achieve the goals and objectives of the organization which entail the performance orientations are highly dependent on the behavior of the customer (</a:t>
            </a:r>
            <a:r>
              <a:rPr lang="en-US" sz="1200" kern="1200" dirty="0" err="1" smtClean="0">
                <a:solidFill>
                  <a:schemeClr val="tx1"/>
                </a:solidFill>
                <a:effectLst/>
                <a:latin typeface="+mn-lt"/>
                <a:ea typeface="+mn-ea"/>
                <a:cs typeface="+mn-cs"/>
              </a:rPr>
              <a:t>Covin</a:t>
            </a:r>
            <a:r>
              <a:rPr lang="en-US" sz="1200" kern="1200" dirty="0" smtClean="0">
                <a:solidFill>
                  <a:schemeClr val="tx1"/>
                </a:solidFill>
                <a:effectLst/>
                <a:latin typeface="+mn-lt"/>
                <a:ea typeface="+mn-ea"/>
                <a:cs typeface="+mn-cs"/>
              </a:rPr>
              <a:t>, &amp; Wales, 2015). For instance, the company can decide which product to sell to which consumer in the market based on the data collected by the organization. the Big Data Capabilities of an organization also include their ability to identify other sources of consumer data which can help them in making various decisions. Identification of consumer data can be made easier by the use of the available technology. Technological orientations within an organization should be tailored towards performance improvement by improving the process of data collection, analysis, and presentation as a way of providing various insights on the dynamic implications of the data and how the company can gain a competitive advantage over many of the competitors in the market. The Big Data Capability in the organization may not relate positively to the contextual factors which may affect a given region, nation, companies for some time, or businesses in a given industry (Anwar, Khan, &amp; Shah, 2018).</a:t>
            </a:r>
          </a:p>
          <a:p>
            <a:r>
              <a:rPr lang="en-US" sz="1200" kern="1200" dirty="0" smtClean="0">
                <a:solidFill>
                  <a:schemeClr val="tx1"/>
                </a:solidFill>
                <a:effectLst/>
                <a:latin typeface="+mn-lt"/>
                <a:ea typeface="+mn-ea"/>
                <a:cs typeface="+mn-cs"/>
              </a:rPr>
              <a:t>COVID-19 one of the contextual factors which have led to a major decline in the global economy. </a:t>
            </a:r>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20</a:t>
            </a:fld>
            <a:endParaRPr lang="en-US"/>
          </a:p>
        </p:txBody>
      </p:sp>
    </p:spTree>
    <p:extLst>
      <p:ext uri="{BB962C8B-B14F-4D97-AF65-F5344CB8AC3E}">
        <p14:creationId xmlns:p14="http://schemas.microsoft.com/office/powerpoint/2010/main" val="24628491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Study limitations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use of questionnaire surveys in data collection undermines the validity of this study. Although the survey is one of the most reliable primary sources of data, the respondents can give biased opinions. The data collected in this study, for instance, required various respondents to rate different capabilities on a scale of 1-7 based on how well their frim performers in that area. The results collected using this method can be biased as the respondents seek to make the organization look better and efficient in performance (Simon, &amp; Goes, 2018).</a:t>
            </a:r>
          </a:p>
          <a:p>
            <a:r>
              <a:rPr lang="en-US" sz="1200" kern="1200" dirty="0" smtClean="0">
                <a:solidFill>
                  <a:schemeClr val="tx1"/>
                </a:solidFill>
                <a:effectLst/>
                <a:latin typeface="+mn-lt"/>
                <a:ea typeface="+mn-ea"/>
                <a:cs typeface="+mn-cs"/>
              </a:rPr>
              <a:t>The small sample size used in this study also undermines its usefulness in concluding. Although the study conducted helped in drawing various implications about Big Data, a small sample size represents a few of the organization and also addresses a few of the factors related to the Big Data. This means that bigger sample size can be required in the future in conducting a supplementary survey study to support the generalizations and the conclusions drawn on the use of Big Data within organizations. The validity of the study was, however, assessed and tested using various validity test methods to identify its reliability. </a:t>
            </a:r>
          </a:p>
          <a:p>
            <a:r>
              <a:rPr lang="en-US" sz="1200" b="1" kern="1200" dirty="0" smtClean="0">
                <a:solidFill>
                  <a:schemeClr val="tx1"/>
                </a:solidFill>
                <a:effectLst/>
                <a:latin typeface="+mn-lt"/>
                <a:ea typeface="+mn-ea"/>
                <a:cs typeface="+mn-cs"/>
              </a:rPr>
              <a:t>Recommendations for future research</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This study identifies that there is a crucial relationship that exists between the technological orientations of an n organization and the developmental culture. The result of the impact determines whether the organization strives to look for further resources or whether it's satisfied by the existing competencies. Future studies can be developed to identify how the relationship between the technology orientation of an organization and the developmental culture implies the Big Data Capability of the organization or firm. </a:t>
            </a:r>
          </a:p>
          <a:p>
            <a:r>
              <a:rPr lang="en-US" sz="1200" b="1" kern="1200" dirty="0" smtClean="0">
                <a:solidFill>
                  <a:schemeClr val="tx1"/>
                </a:solidFill>
                <a:effectLst/>
                <a:latin typeface="+mn-lt"/>
                <a:ea typeface="+mn-ea"/>
                <a:cs typeface="+mn-cs"/>
              </a:rPr>
              <a:t/>
            </a:r>
            <a:br>
              <a:rPr lang="en-US" sz="1200" b="1" kern="1200" dirty="0" smtClean="0">
                <a:solidFill>
                  <a:schemeClr val="tx1"/>
                </a:solidFill>
                <a:effectLst/>
                <a:latin typeface="+mn-lt"/>
                <a:ea typeface="+mn-ea"/>
                <a:cs typeface="+mn-cs"/>
              </a:rPr>
            </a:br>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21</a:t>
            </a:fld>
            <a:endParaRPr lang="en-US"/>
          </a:p>
        </p:txBody>
      </p:sp>
    </p:spTree>
    <p:extLst>
      <p:ext uri="{BB962C8B-B14F-4D97-AF65-F5344CB8AC3E}">
        <p14:creationId xmlns:p14="http://schemas.microsoft.com/office/powerpoint/2010/main" val="921932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pandemic has had various influences on the global economy. Firms in different industries have been hugely affected by the pandemic undermining their business value. Different aspects of big firms such as absorptive capacity, strategic orientations, and Big Data Capability all add to the value of the business. These strategic initiatives are highly related and have different impacts on the general success of the organization. developmental culture initiatives are also related to the strategic factors in driving the general success of the organization.  Big Data has been generally used in big companies and retail organizations such as Walmart, Target, and Amazon in improving the value of their business. Big Data helps companies to improve their value by improving performance in different areas such as marketing and understanding consumer behavior which may change , for instance, during the COVID-19 period (</a:t>
            </a:r>
            <a:r>
              <a:rPr lang="en-US" sz="1200" kern="1200" dirty="0" err="1" smtClean="0">
                <a:solidFill>
                  <a:schemeClr val="tx1"/>
                </a:solidFill>
                <a:effectLst/>
                <a:latin typeface="+mn-lt"/>
                <a:ea typeface="+mn-ea"/>
                <a:cs typeface="+mn-cs"/>
              </a:rPr>
              <a:t>Sagiroglu</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Sinanc</a:t>
            </a:r>
            <a:r>
              <a:rPr lang="en-US" sz="1200" kern="1200" dirty="0" smtClean="0">
                <a:solidFill>
                  <a:schemeClr val="tx1"/>
                </a:solidFill>
                <a:effectLst/>
                <a:latin typeface="+mn-lt"/>
                <a:ea typeface="+mn-ea"/>
                <a:cs typeface="+mn-cs"/>
              </a:rPr>
              <a:t>, 2017). </a:t>
            </a:r>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3</a:t>
            </a:fld>
            <a:endParaRPr lang="en-US"/>
          </a:p>
        </p:txBody>
      </p:sp>
    </p:spTree>
    <p:extLst>
      <p:ext uri="{BB962C8B-B14F-4D97-AF65-F5344CB8AC3E}">
        <p14:creationId xmlns:p14="http://schemas.microsoft.com/office/powerpoint/2010/main" val="349599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Research question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What is the effect of COVID-19 on the different strategic initiatives, developmental culture and absorptive capacity associated with the use of Big Data within organizations?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6B06E9B-E95F-4510-92DB-D44AF459EDE1}" type="slidenum">
              <a:rPr lang="en-US" smtClean="0"/>
              <a:t>4</a:t>
            </a:fld>
            <a:endParaRPr lang="en-US"/>
          </a:p>
        </p:txBody>
      </p:sp>
    </p:spTree>
    <p:extLst>
      <p:ext uri="{BB962C8B-B14F-4D97-AF65-F5344CB8AC3E}">
        <p14:creationId xmlns:p14="http://schemas.microsoft.com/office/powerpoint/2010/main" val="42446655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Research objectives</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The objectives of the study are;</a:t>
            </a:r>
          </a:p>
          <a:p>
            <a:pPr lvl="0"/>
            <a:r>
              <a:rPr lang="en-US" sz="1200" kern="1200" dirty="0" smtClean="0">
                <a:solidFill>
                  <a:schemeClr val="tx1"/>
                </a:solidFill>
                <a:effectLst/>
                <a:latin typeface="+mn-lt"/>
                <a:ea typeface="+mn-ea"/>
                <a:cs typeface="+mn-cs"/>
              </a:rPr>
              <a:t>To identify how various firm initiatives such as absorptive capacity, Big Data Capability, customer orientations, technological orientations, entrepreneurial orientations as well as developmental culture are related to the general organizational performance. </a:t>
            </a:r>
          </a:p>
          <a:p>
            <a:pPr lvl="0"/>
            <a:r>
              <a:rPr lang="en-US" sz="1200" kern="1200" dirty="0" smtClean="0">
                <a:solidFill>
                  <a:schemeClr val="tx1"/>
                </a:solidFill>
                <a:effectLst/>
                <a:latin typeface="+mn-lt"/>
                <a:ea typeface="+mn-ea"/>
                <a:cs typeface="+mn-cs"/>
              </a:rPr>
              <a:t>To identify the relationship between the various strategic initiatives related to Big Data how they affect the general performance of the organization. </a:t>
            </a:r>
          </a:p>
          <a:p>
            <a:pPr lvl="0"/>
            <a:r>
              <a:rPr lang="en-US" sz="1200" kern="1200" dirty="0" smtClean="0">
                <a:solidFill>
                  <a:schemeClr val="tx1"/>
                </a:solidFill>
                <a:effectLst/>
                <a:latin typeface="+mn-lt"/>
                <a:ea typeface="+mn-ea"/>
                <a:cs typeface="+mn-cs"/>
              </a:rPr>
              <a:t>To identify the effect that the pandemic might have on the Big Data Capability within the organization and the other factors related to this capability.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6B06E9B-E95F-4510-92DB-D44AF459EDE1}" type="slidenum">
              <a:rPr lang="en-US" smtClean="0"/>
              <a:t>5</a:t>
            </a:fld>
            <a:endParaRPr lang="en-US"/>
          </a:p>
        </p:txBody>
      </p:sp>
    </p:spTree>
    <p:extLst>
      <p:ext uri="{BB962C8B-B14F-4D97-AF65-F5344CB8AC3E}">
        <p14:creationId xmlns:p14="http://schemas.microsoft.com/office/powerpoint/2010/main" val="25611957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2.1 Big Data Capability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progression of data and its metamorphosis within the organization can be led by Big Data. Big Data Capability has a lifecycle like other capabilities, has a growth progression as well as a period of maturity and decline (</a:t>
            </a:r>
            <a:r>
              <a:rPr lang="en-US" sz="1200" kern="1200" dirty="0" err="1" smtClean="0">
                <a:solidFill>
                  <a:schemeClr val="tx1"/>
                </a:solidFill>
                <a:effectLst/>
                <a:latin typeface="+mn-lt"/>
                <a:ea typeface="+mn-ea"/>
                <a:cs typeface="+mn-cs"/>
              </a:rPr>
              <a:t>Sagiroglu</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Sinanc</a:t>
            </a:r>
            <a:r>
              <a:rPr lang="en-US" sz="1200" kern="1200" dirty="0" smtClean="0">
                <a:solidFill>
                  <a:schemeClr val="tx1"/>
                </a:solidFill>
                <a:effectLst/>
                <a:latin typeface="+mn-lt"/>
                <a:ea typeface="+mn-ea"/>
                <a:cs typeface="+mn-cs"/>
              </a:rPr>
              <a:t>, 2017). The capabilities of Big Data in firms are both dynamic and operational. Big Data Capabilities within an organization can be used to refer to the various routines employed by firms to identify, collect, store and analyze Big Data which entails the use of various resources and assets, skills and knowledge as well as various organizational competencies. Big Data is one of the reliable capabilities of generating knowledge that can help with the self-transformation of a firm. This means that Big Data can help in the generation of important knowledge on the creation, and the reconfiguration of the available resources, skills, and competencies in the various operational routines related to the collection and analysis of Big Data. There are various dynamic factors within any organization which represent the dynamic capability of Big Data including dataset, skillset, mindset, and toolset (Moyne, </a:t>
            </a:r>
            <a:r>
              <a:rPr lang="en-US" sz="1200" kern="1200" dirty="0" err="1" smtClean="0">
                <a:solidFill>
                  <a:schemeClr val="tx1"/>
                </a:solidFill>
                <a:effectLst/>
                <a:latin typeface="+mn-lt"/>
                <a:ea typeface="+mn-ea"/>
                <a:cs typeface="+mn-cs"/>
              </a:rPr>
              <a:t>Samantaray</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Armacost</a:t>
            </a:r>
            <a:r>
              <a:rPr lang="en-US" sz="1200" kern="1200" dirty="0" smtClean="0">
                <a:solidFill>
                  <a:schemeClr val="tx1"/>
                </a:solidFill>
                <a:effectLst/>
                <a:latin typeface="+mn-lt"/>
                <a:ea typeface="+mn-ea"/>
                <a:cs typeface="+mn-cs"/>
              </a:rPr>
              <a:t>, 2016).</a:t>
            </a:r>
          </a:p>
          <a:p>
            <a:r>
              <a:rPr lang="en-US" sz="1200" kern="1200" dirty="0" smtClean="0">
                <a:solidFill>
                  <a:schemeClr val="tx1"/>
                </a:solidFill>
                <a:effectLst/>
                <a:latin typeface="+mn-lt"/>
                <a:ea typeface="+mn-ea"/>
                <a:cs typeface="+mn-cs"/>
              </a:rPr>
              <a:t> Big Data is a general term used to define different types of data in large volumes which are related to different departments of the organization. sources of real-time digital data are also encompassed in the Big Data definition. The toolset is a basic factor related to different hardware, software, and technology used in dealing with Big Data. Big Data capacity within the organization includes the mindset which is the driving spirit towards strategy development and implementation. Thus, Big Data Capability is one of the most dynamic capabilities of an organization. it includes the capability of an organization to identify the different sources of Big Data, collect it, and then perform an analysis which helps with strategy development and the achievement of organizational goals (Moyne, </a:t>
            </a:r>
            <a:r>
              <a:rPr lang="en-US" sz="1200" kern="1200" dirty="0" err="1" smtClean="0">
                <a:solidFill>
                  <a:schemeClr val="tx1"/>
                </a:solidFill>
                <a:effectLst/>
                <a:latin typeface="+mn-lt"/>
                <a:ea typeface="+mn-ea"/>
                <a:cs typeface="+mn-cs"/>
              </a:rPr>
              <a:t>Samantaray</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Armacost</a:t>
            </a:r>
            <a:r>
              <a:rPr lang="en-US" sz="1200" kern="1200" dirty="0" smtClean="0">
                <a:solidFill>
                  <a:schemeClr val="tx1"/>
                </a:solidFill>
                <a:effectLst/>
                <a:latin typeface="+mn-lt"/>
                <a:ea typeface="+mn-ea"/>
                <a:cs typeface="+mn-cs"/>
              </a:rPr>
              <a:t>, 2016).</a:t>
            </a:r>
          </a:p>
          <a:p>
            <a:r>
              <a:rPr lang="en-US" sz="1200" b="1" kern="1200" dirty="0" smtClean="0">
                <a:solidFill>
                  <a:schemeClr val="tx1"/>
                </a:solidFill>
                <a:effectLst/>
                <a:latin typeface="+mn-lt"/>
                <a:ea typeface="+mn-ea"/>
                <a:cs typeface="+mn-cs"/>
              </a:rPr>
              <a:t>2.2 Entrepreneurial orientation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overall strategic orientation of entrepreneurship constitutes various factors. Entrepreneurial orientations include the various goals and objectives of the organization which determines how resources are allocated and the various strategic factors applied. It is defined as a major part of the organizational strategy which determines allocation or resources, individual capabilities improvement as well as the integration of capabilities and resources in improving general organizational performance.  </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2.3 Customer Orientation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Market orientation is one of the key factors in determining organizational success. It includes the organizational aspects which are related to the generation of information about the needs of the customers. The various change in the buying behavior and customer needs is captured as part of the data collected relating to market changes (</a:t>
            </a:r>
            <a:r>
              <a:rPr lang="en-US" sz="1200" kern="1200" dirty="0" err="1" smtClean="0">
                <a:solidFill>
                  <a:schemeClr val="tx1"/>
                </a:solidFill>
                <a:effectLst/>
                <a:latin typeface="+mn-lt"/>
                <a:ea typeface="+mn-ea"/>
                <a:cs typeface="+mn-cs"/>
              </a:rPr>
              <a:t>Renko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Carsrud</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Brännback</a:t>
            </a:r>
            <a:r>
              <a:rPr lang="en-US" sz="1200" kern="1200" dirty="0" smtClean="0">
                <a:solidFill>
                  <a:schemeClr val="tx1"/>
                </a:solidFill>
                <a:effectLst/>
                <a:latin typeface="+mn-lt"/>
                <a:ea typeface="+mn-ea"/>
                <a:cs typeface="+mn-cs"/>
              </a:rPr>
              <a:t>, 2019). The organization uses the information in changing its values to a strategy that is more oriented to the market and entrepreneurial goals. </a:t>
            </a:r>
          </a:p>
          <a:p>
            <a:r>
              <a:rPr lang="en-US" sz="1200" b="1" kern="1200" dirty="0" smtClean="0">
                <a:solidFill>
                  <a:schemeClr val="tx1"/>
                </a:solidFill>
                <a:effectLst/>
                <a:latin typeface="+mn-lt"/>
                <a:ea typeface="+mn-ea"/>
                <a:cs typeface="+mn-cs"/>
              </a:rPr>
              <a:t>2.4 Developmental culture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strategy employed in an organization related to the organizational values, beliefs, and norms which are the major determinant of the organizational culture. Organizational culture is responsible for the drives organizations to be more innovative which promotes the entrepreneurial orientation of the </a:t>
            </a:r>
            <a:r>
              <a:rPr lang="en-US" sz="1200" kern="1200" dirty="0" err="1" smtClean="0">
                <a:solidFill>
                  <a:schemeClr val="tx1"/>
                </a:solidFill>
                <a:effectLst/>
                <a:latin typeface="+mn-lt"/>
                <a:ea typeface="+mn-ea"/>
                <a:cs typeface="+mn-cs"/>
              </a:rPr>
              <a:t>organvarious</a:t>
            </a:r>
            <a:r>
              <a:rPr lang="en-US" sz="1200" kern="1200" dirty="0" smtClean="0">
                <a:solidFill>
                  <a:schemeClr val="tx1"/>
                </a:solidFill>
                <a:effectLst/>
                <a:latin typeface="+mn-lt"/>
                <a:ea typeface="+mn-ea"/>
                <a:cs typeface="+mn-cs"/>
              </a:rPr>
              <a:t> improvement in general strategic success. Developmental culture in organizations </a:t>
            </a:r>
            <a:r>
              <a:rPr lang="en-US" sz="1200" kern="1200" dirty="0" err="1" smtClean="0">
                <a:solidFill>
                  <a:schemeClr val="tx1"/>
                </a:solidFill>
                <a:effectLst/>
                <a:latin typeface="+mn-lt"/>
                <a:ea typeface="+mn-ea"/>
                <a:cs typeface="+mn-cs"/>
              </a:rPr>
              <a:t>ization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Kanter</a:t>
            </a:r>
            <a:r>
              <a:rPr lang="en-US" sz="1200" kern="1200" dirty="0" smtClean="0">
                <a:solidFill>
                  <a:schemeClr val="tx1"/>
                </a:solidFill>
                <a:effectLst/>
                <a:latin typeface="+mn-lt"/>
                <a:ea typeface="+mn-ea"/>
                <a:cs typeface="+mn-cs"/>
              </a:rPr>
              <a:t>, &amp; Corn, 2019). Cultural values also have a great impact on motivating organizational growth. Developmental culture also determines the values held by the company or firm is adapting to the environment, promoting flexibility as well as creativity which promotes innovative ideas. The innovative aspects of developmental culture and its flexibility also allow the organization to focus on consumer behavior and develop various measures to address the changing consumer needs as a way of promoting the entrepreneurial goal of the organization. </a:t>
            </a:r>
          </a:p>
          <a:p>
            <a:r>
              <a:rPr lang="en-US" sz="1200" b="1" kern="1200" dirty="0" smtClean="0">
                <a:solidFill>
                  <a:schemeClr val="tx1"/>
                </a:solidFill>
                <a:effectLst/>
                <a:latin typeface="+mn-lt"/>
                <a:ea typeface="+mn-ea"/>
                <a:cs typeface="+mn-cs"/>
              </a:rPr>
              <a:t>2.5 Technological orientation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Technological orientation entails the firm's use of technology in improving its performance. Technological orientations include the use of hardware and current software in the acquisition of data useful in the development of the various organizational goals. Innovation and technology are highly related and can be applied in Big Data in identifying the various organizational competencies which can help it in competing with other major competitors in the same industry. Big Data also helps in identifying the technological changes and needs within the firm required to improve general performance (</a:t>
            </a:r>
            <a:r>
              <a:rPr lang="en-US" sz="1200" kern="1200" dirty="0" err="1" smtClean="0">
                <a:solidFill>
                  <a:schemeClr val="tx1"/>
                </a:solidFill>
                <a:effectLst/>
                <a:latin typeface="+mn-lt"/>
                <a:ea typeface="+mn-ea"/>
                <a:cs typeface="+mn-cs"/>
              </a:rPr>
              <a:t>Kanter</a:t>
            </a:r>
            <a:r>
              <a:rPr lang="en-US" sz="1200" kern="1200" dirty="0" smtClean="0">
                <a:solidFill>
                  <a:schemeClr val="tx1"/>
                </a:solidFill>
                <a:effectLst/>
                <a:latin typeface="+mn-lt"/>
                <a:ea typeface="+mn-ea"/>
                <a:cs typeface="+mn-cs"/>
              </a:rPr>
              <a:t>, &amp; Corn, 2019).</a:t>
            </a:r>
          </a:p>
          <a:p>
            <a:r>
              <a:rPr lang="en-US" sz="1200" b="1" kern="1200" dirty="0" smtClean="0">
                <a:solidFill>
                  <a:schemeClr val="tx1"/>
                </a:solidFill>
                <a:effectLst/>
                <a:latin typeface="+mn-lt"/>
                <a:ea typeface="+mn-ea"/>
                <a:cs typeface="+mn-cs"/>
              </a:rPr>
              <a:t>2.6 Absorptive capacity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absorption capacity relates to the ability of the firm to identify various sources of information, concepts, and ideas and communicate them efficiently within the organization. it also constitutes the ability of the organization to use the communicated information in implementing the various requires strategic changes using the organizational competencies, the available and employee skills, and knowledge.  This relates to the Big Data Capability of collecting and analyzing data within the organization as a way of identifying the potential opportunities of the firm for performance improvement or achievement of the organizational goals (Grandcolas, </a:t>
            </a:r>
            <a:r>
              <a:rPr lang="en-US" sz="1200" kern="1200" dirty="0" err="1" smtClean="0">
                <a:solidFill>
                  <a:schemeClr val="tx1"/>
                </a:solidFill>
                <a:effectLst/>
                <a:latin typeface="+mn-lt"/>
                <a:ea typeface="+mn-ea"/>
                <a:cs typeface="+mn-cs"/>
              </a:rPr>
              <a:t>Rettie</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Marusenko</a:t>
            </a:r>
            <a:r>
              <a:rPr lang="en-US" sz="1200" kern="1200" dirty="0" smtClean="0">
                <a:solidFill>
                  <a:schemeClr val="tx1"/>
                </a:solidFill>
                <a:effectLst/>
                <a:latin typeface="+mn-lt"/>
                <a:ea typeface="+mn-ea"/>
                <a:cs typeface="+mn-cs"/>
              </a:rPr>
              <a:t>, 2017).</a:t>
            </a:r>
          </a:p>
          <a:p>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6</a:t>
            </a:fld>
            <a:endParaRPr lang="en-US"/>
          </a:p>
        </p:txBody>
      </p:sp>
    </p:spTree>
    <p:extLst>
      <p:ext uri="{BB962C8B-B14F-4D97-AF65-F5344CB8AC3E}">
        <p14:creationId xmlns:p14="http://schemas.microsoft.com/office/powerpoint/2010/main" val="15706804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2.4 Developmental culture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strategy employed in an organization related to the organizational values, beliefs, and norms which are the major determinant of the organizational culture. Organizational culture is responsible for the drives organizations to be more innovative which promotes the entrepreneurial orientation of the </a:t>
            </a:r>
            <a:r>
              <a:rPr lang="en-US" sz="1200" kern="1200" dirty="0" err="1" smtClean="0">
                <a:solidFill>
                  <a:schemeClr val="tx1"/>
                </a:solidFill>
                <a:effectLst/>
                <a:latin typeface="+mn-lt"/>
                <a:ea typeface="+mn-ea"/>
                <a:cs typeface="+mn-cs"/>
              </a:rPr>
              <a:t>organvarious</a:t>
            </a:r>
            <a:r>
              <a:rPr lang="en-US" sz="1200" kern="1200" dirty="0" smtClean="0">
                <a:solidFill>
                  <a:schemeClr val="tx1"/>
                </a:solidFill>
                <a:effectLst/>
                <a:latin typeface="+mn-lt"/>
                <a:ea typeface="+mn-ea"/>
                <a:cs typeface="+mn-cs"/>
              </a:rPr>
              <a:t> improvement in general strategic success. Developmental culture in organizations </a:t>
            </a:r>
            <a:r>
              <a:rPr lang="en-US" sz="1200" kern="1200" dirty="0" err="1" smtClean="0">
                <a:solidFill>
                  <a:schemeClr val="tx1"/>
                </a:solidFill>
                <a:effectLst/>
                <a:latin typeface="+mn-lt"/>
                <a:ea typeface="+mn-ea"/>
                <a:cs typeface="+mn-cs"/>
              </a:rPr>
              <a:t>ization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Kanter</a:t>
            </a:r>
            <a:r>
              <a:rPr lang="en-US" sz="1200" kern="1200" dirty="0" smtClean="0">
                <a:solidFill>
                  <a:schemeClr val="tx1"/>
                </a:solidFill>
                <a:effectLst/>
                <a:latin typeface="+mn-lt"/>
                <a:ea typeface="+mn-ea"/>
                <a:cs typeface="+mn-cs"/>
              </a:rPr>
              <a:t>, &amp; Corn, 2019). Cultural values also have a great impact on motivating organizational growth. Developmental culture also determines the values held by the company or firm is adapting to the environment, promoting flexibility as well as creativity which promotes innovative ideas. The innovative aspects of developmental culture and its flexibility also allow the organization to focus on consumer behavior and develop various measures to address the changing consumer needs as a way of promoting the entrepreneurial goal of the organization. </a:t>
            </a:r>
          </a:p>
          <a:p>
            <a:r>
              <a:rPr lang="en-US" sz="1200" b="1" kern="1200" dirty="0" smtClean="0">
                <a:solidFill>
                  <a:schemeClr val="tx1"/>
                </a:solidFill>
                <a:effectLst/>
                <a:latin typeface="+mn-lt"/>
                <a:ea typeface="+mn-ea"/>
                <a:cs typeface="+mn-cs"/>
              </a:rPr>
              <a:t>2.5 Technological orientation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Technological orientation entails the firm's use of technology in improving its performance. Technological orientations include the use of hardware and current software in the acquisition of data useful in the development of the various organizational goals. Innovation and technology are highly related and can be applied in Big Data in identifying the various organizational competencies which can help it in competing with other major competitors in the same industry. Big Data also helps in identifying the technological changes and needs within the firm required to improve general performance (</a:t>
            </a:r>
            <a:r>
              <a:rPr lang="en-US" sz="1200" kern="1200" dirty="0" err="1" smtClean="0">
                <a:solidFill>
                  <a:schemeClr val="tx1"/>
                </a:solidFill>
                <a:effectLst/>
                <a:latin typeface="+mn-lt"/>
                <a:ea typeface="+mn-ea"/>
                <a:cs typeface="+mn-cs"/>
              </a:rPr>
              <a:t>Kanter</a:t>
            </a:r>
            <a:r>
              <a:rPr lang="en-US" sz="1200" kern="1200" dirty="0" smtClean="0">
                <a:solidFill>
                  <a:schemeClr val="tx1"/>
                </a:solidFill>
                <a:effectLst/>
                <a:latin typeface="+mn-lt"/>
                <a:ea typeface="+mn-ea"/>
                <a:cs typeface="+mn-cs"/>
              </a:rPr>
              <a:t>, &amp; Corn, 2019).</a:t>
            </a:r>
          </a:p>
          <a:p>
            <a:r>
              <a:rPr lang="en-US" sz="1200" b="1" kern="1200" dirty="0" smtClean="0">
                <a:solidFill>
                  <a:schemeClr val="tx1"/>
                </a:solidFill>
                <a:effectLst/>
                <a:latin typeface="+mn-lt"/>
                <a:ea typeface="+mn-ea"/>
                <a:cs typeface="+mn-cs"/>
              </a:rPr>
              <a:t>2.6 Absorptive capacity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absorption capacity relates to the ability of the firm to identify various sources of information, concepts, and ideas and communicate them efficiently within the organization. it also constitutes the ability of the organization to use the communicated information in implementing the various requires strategic changes using the organizational competencies, the available and employee skills, and knowledge.  This relates to the Big Data Capability of collecting and analyzing data within the organization as a way of identifying the potential opportunities of the firm for performance improvement or achievement of the organizational goals (Grandcolas, </a:t>
            </a:r>
            <a:r>
              <a:rPr lang="en-US" sz="1200" kern="1200" dirty="0" err="1" smtClean="0">
                <a:solidFill>
                  <a:schemeClr val="tx1"/>
                </a:solidFill>
                <a:effectLst/>
                <a:latin typeface="+mn-lt"/>
                <a:ea typeface="+mn-ea"/>
                <a:cs typeface="+mn-cs"/>
              </a:rPr>
              <a:t>Rettie</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Marusenko</a:t>
            </a:r>
            <a:r>
              <a:rPr lang="en-US" sz="1200" kern="1200" dirty="0" smtClean="0">
                <a:solidFill>
                  <a:schemeClr val="tx1"/>
                </a:solidFill>
                <a:effectLst/>
                <a:latin typeface="+mn-lt"/>
                <a:ea typeface="+mn-ea"/>
                <a:cs typeface="+mn-cs"/>
              </a:rPr>
              <a:t>, 2017).</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7</a:t>
            </a:fld>
            <a:endParaRPr lang="en-US"/>
          </a:p>
        </p:txBody>
      </p:sp>
    </p:spTree>
    <p:extLst>
      <p:ext uri="{BB962C8B-B14F-4D97-AF65-F5344CB8AC3E}">
        <p14:creationId xmlns:p14="http://schemas.microsoft.com/office/powerpoint/2010/main" val="40271910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H1: strategic orientations are positively associated with the Big Data Capability of the firm.</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strategic orientations of a firm relate to the various aspects of resource allocation, interactions aim the marketplace as well as the process of making a decision which is all aimed at achieving the organizational goal. Strategic orientations are related to entrepreneurial orientations, customer orientations as well as technological orientations. </a:t>
            </a:r>
          </a:p>
          <a:p>
            <a:r>
              <a:rPr lang="en-US" sz="1200" b="1" i="1" kern="1200" dirty="0" smtClean="0">
                <a:solidFill>
                  <a:schemeClr val="tx1"/>
                </a:solidFill>
                <a:effectLst/>
                <a:latin typeface="+mn-lt"/>
                <a:ea typeface="+mn-ea"/>
                <a:cs typeface="+mn-cs"/>
              </a:rPr>
              <a:t>H2: Customer orientations are positively related to Big Data Capability.</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customer orientations include the needs of the customers and their buying behavior. Understanding the needs of the customers is crucial in developing strategies that help in meeting the organizational goals as the firm strives to achieve its entrepreneurial goals. Big Data deals with the identification of the sources of data, collection, and analysis to understand the trends in customer needs. The availability of the data promotes a better understanding of the market. </a:t>
            </a:r>
          </a:p>
          <a:p>
            <a:r>
              <a:rPr lang="en-US" sz="1200" b="1" i="1" kern="1200" dirty="0" smtClean="0">
                <a:solidFill>
                  <a:schemeClr val="tx1"/>
                </a:solidFill>
                <a:effectLst/>
                <a:latin typeface="+mn-lt"/>
                <a:ea typeface="+mn-ea"/>
                <a:cs typeface="+mn-cs"/>
              </a:rPr>
              <a:t>H3: Customer orientations are positively associated with entrepreneurial orientations.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entrepreneurial orientations of an organization are related to the various goals and objectives of the company or a firm. Any organization allocates the available resources, makes various decisions as well as implements various strategies based on what the organization aims to achieve in the long run. The customers are the main buyers of the organizational products and, the changes in their needs can affect the efficiency of the entrepreneurial orientations. This means the customer orientations aimed at identity customer behavior changes are key in determining the allocation of resources and strategic decision-making. availability of customer information promotes success in the general operation associated with the achievement of the entrepreneurial goal (Moyne, </a:t>
            </a:r>
            <a:r>
              <a:rPr lang="en-US" sz="1200" kern="1200" dirty="0" err="1" smtClean="0">
                <a:solidFill>
                  <a:schemeClr val="tx1"/>
                </a:solidFill>
                <a:effectLst/>
                <a:latin typeface="+mn-lt"/>
                <a:ea typeface="+mn-ea"/>
                <a:cs typeface="+mn-cs"/>
              </a:rPr>
              <a:t>Samantaray</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Armacost</a:t>
            </a:r>
            <a:r>
              <a:rPr lang="en-US" sz="1200" kern="1200" dirty="0" smtClean="0">
                <a:solidFill>
                  <a:schemeClr val="tx1"/>
                </a:solidFill>
                <a:effectLst/>
                <a:latin typeface="+mn-lt"/>
                <a:ea typeface="+mn-ea"/>
                <a:cs typeface="+mn-cs"/>
              </a:rPr>
              <a:t>, 2016).</a:t>
            </a:r>
          </a:p>
          <a:p>
            <a:r>
              <a:rPr lang="en-US" sz="1200" b="1" i="1" kern="1200" dirty="0" smtClean="0">
                <a:solidFill>
                  <a:schemeClr val="tx1"/>
                </a:solidFill>
                <a:effectLst/>
                <a:latin typeface="+mn-lt"/>
                <a:ea typeface="+mn-ea"/>
                <a:cs typeface="+mn-cs"/>
              </a:rPr>
              <a:t>H4: Developmental culture is positively related to the entrepreneurial orientations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Developmental culture relates to the values, beliefs, and norms within an organization which determine decision making. Developmental culture related to innovation can help in improving the efficiency in the allocation of resources and decision-making (Nicola, </a:t>
            </a:r>
            <a:r>
              <a:rPr lang="en-US" sz="1200" i="1" kern="1200" dirty="0" smtClean="0">
                <a:solidFill>
                  <a:schemeClr val="tx1"/>
                </a:solidFill>
                <a:effectLst/>
                <a:latin typeface="+mn-lt"/>
                <a:ea typeface="+mn-ea"/>
                <a:cs typeface="+mn-cs"/>
              </a:rPr>
              <a:t>et </a:t>
            </a:r>
            <a:r>
              <a:rPr lang="en-US" sz="1200" kern="1200" dirty="0" smtClean="0">
                <a:solidFill>
                  <a:schemeClr val="tx1"/>
                </a:solidFill>
                <a:effectLst/>
                <a:latin typeface="+mn-lt"/>
                <a:ea typeface="+mn-ea"/>
                <a:cs typeface="+mn-cs"/>
              </a:rPr>
              <a:t>al, 2020).</a:t>
            </a:r>
          </a:p>
          <a:p>
            <a:r>
              <a:rPr lang="en-US" sz="1200" b="1" i="1" kern="1200" dirty="0" smtClean="0">
                <a:solidFill>
                  <a:schemeClr val="tx1"/>
                </a:solidFill>
                <a:effectLst/>
                <a:latin typeface="+mn-lt"/>
                <a:ea typeface="+mn-ea"/>
                <a:cs typeface="+mn-cs"/>
              </a:rPr>
              <a:t>H5: Developmental culture is positively related to Big Data Capability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As the Big Data Capability entails the various aspects of data in large volume which promote efficient use in performance improvement. Developmental culture promotes innovations within the firm to identify the different ways of collecting the data and analyzing it as part of promoting organizational performance. </a:t>
            </a:r>
          </a:p>
          <a:p>
            <a:r>
              <a:rPr lang="en-US" sz="1200" b="1" i="1" kern="1200" dirty="0" smtClean="0">
                <a:solidFill>
                  <a:schemeClr val="tx1"/>
                </a:solidFill>
                <a:effectLst/>
                <a:latin typeface="+mn-lt"/>
                <a:ea typeface="+mn-ea"/>
                <a:cs typeface="+mn-cs"/>
              </a:rPr>
              <a:t>H5: Developmental culture is positively related to Big Data Capability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As the Big Data Capability entails the various aspects of data in large volume which promote efficient use in performance improvement. Developmental culture promotes innovations within the firm to identify the different ways of collecting the data and analyzing it as part of promoting organizational performance. </a:t>
            </a:r>
          </a:p>
          <a:p>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9</a:t>
            </a:fld>
            <a:endParaRPr lang="en-US"/>
          </a:p>
        </p:txBody>
      </p:sp>
    </p:spTree>
    <p:extLst>
      <p:ext uri="{BB962C8B-B14F-4D97-AF65-F5344CB8AC3E}">
        <p14:creationId xmlns:p14="http://schemas.microsoft.com/office/powerpoint/2010/main" val="30367977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H6: Consumer orientations are positively associated with Big Data Capabilities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Big Data Capabilities help in the identification of consumer needs and the changes in consumer behavior. Big Data Capabilities within the organization affect the ability of the firm to implement the various strategies which help in satisfying the needs of the customers. </a:t>
            </a:r>
          </a:p>
          <a:p>
            <a:r>
              <a:rPr lang="en-US" sz="1200" b="1" i="1" kern="1200" dirty="0" smtClean="0">
                <a:solidFill>
                  <a:schemeClr val="tx1"/>
                </a:solidFill>
                <a:effectLst/>
                <a:latin typeface="+mn-lt"/>
                <a:ea typeface="+mn-ea"/>
                <a:cs typeface="+mn-cs"/>
              </a:rPr>
              <a:t>H7: absorptive capability is positively associated with technological orientations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absorptive capability relates to the ability of an organization to identify information, collect it, and spread it within the organizational departments to help in the implementation of various factors. The efficiency of this aspect is related to the available channel of information (Grandcolas, </a:t>
            </a:r>
            <a:r>
              <a:rPr lang="en-US" sz="1200" kern="1200" dirty="0" err="1" smtClean="0">
                <a:solidFill>
                  <a:schemeClr val="tx1"/>
                </a:solidFill>
                <a:effectLst/>
                <a:latin typeface="+mn-lt"/>
                <a:ea typeface="+mn-ea"/>
                <a:cs typeface="+mn-cs"/>
              </a:rPr>
              <a:t>Rettie</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Marusenko</a:t>
            </a:r>
            <a:r>
              <a:rPr lang="en-US" sz="1200" kern="1200" dirty="0" smtClean="0">
                <a:solidFill>
                  <a:schemeClr val="tx1"/>
                </a:solidFill>
                <a:effectLst/>
                <a:latin typeface="+mn-lt"/>
                <a:ea typeface="+mn-ea"/>
                <a:cs typeface="+mn-cs"/>
              </a:rPr>
              <a:t>, 2017). Technological orientations are key in ensuring efficiency in communication by proving the proper communication flow channels. </a:t>
            </a:r>
          </a:p>
          <a:p>
            <a:r>
              <a:rPr lang="en-US" sz="1200" b="1" i="1" kern="1200" dirty="0" smtClean="0">
                <a:solidFill>
                  <a:schemeClr val="tx1"/>
                </a:solidFill>
                <a:effectLst/>
                <a:latin typeface="+mn-lt"/>
                <a:ea typeface="+mn-ea"/>
                <a:cs typeface="+mn-cs"/>
              </a:rPr>
              <a:t>H8: Technological orientations are positively related to Big Data Capabilities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Big Data and technology impact each other. Technological orientations of an organization including the various innovations and adoption of different techniques are highly important in improving the ability of a firm to collect data, analyze it and use it in making various decisions. </a:t>
            </a:r>
          </a:p>
          <a:p>
            <a:r>
              <a:rPr lang="en-US" sz="1200" b="1" kern="1200" dirty="0" smtClean="0">
                <a:solidFill>
                  <a:schemeClr val="tx1"/>
                </a:solidFill>
                <a:effectLst/>
                <a:latin typeface="+mn-lt"/>
                <a:ea typeface="+mn-ea"/>
                <a:cs typeface="+mn-cs"/>
              </a:rPr>
              <a:t>H9</a:t>
            </a:r>
            <a:r>
              <a:rPr lang="en-US" sz="1200" kern="120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The Big Data Capabilities are positively associated with the strategic orientations, the absorptive capacity, and the conceptual factors which affect the efficiency of each orientation.  </a:t>
            </a:r>
            <a:r>
              <a:rPr lang="en-US" sz="1200" i="1" kern="1200" smtClean="0">
                <a:solidFill>
                  <a:schemeClr val="tx1"/>
                </a:solidFill>
                <a:effectLst/>
                <a:latin typeface="+mn-lt"/>
                <a:ea typeface="+mn-ea"/>
                <a:cs typeface="+mn-cs"/>
              </a:rPr>
              <a:t>Contextual factors such as COVID-19 affect the relationship between the various firm strategic orientations, absorptive capacity, and the Big Data Capabilities of the organization. </a:t>
            </a:r>
            <a:endParaRPr lang="en-US" sz="1200" kern="1200" smtClean="0">
              <a:solidFill>
                <a:schemeClr val="tx1"/>
              </a:solidFill>
              <a:effectLst/>
              <a:latin typeface="+mn-lt"/>
              <a:ea typeface="+mn-ea"/>
              <a:cs typeface="+mn-cs"/>
            </a:endParaRPr>
          </a:p>
          <a:p>
            <a:endParaRPr lang="en-US"/>
          </a:p>
        </p:txBody>
      </p:sp>
      <p:sp>
        <p:nvSpPr>
          <p:cNvPr id="4" name="Slide Number Placeholder 3"/>
          <p:cNvSpPr>
            <a:spLocks noGrp="1"/>
          </p:cNvSpPr>
          <p:nvPr>
            <p:ph type="sldNum" sz="quarter" idx="10"/>
          </p:nvPr>
        </p:nvSpPr>
        <p:spPr/>
        <p:txBody>
          <a:bodyPr/>
          <a:lstStyle/>
          <a:p>
            <a:fld id="{76B06E9B-E95F-4510-92DB-D44AF459EDE1}" type="slidenum">
              <a:rPr lang="en-US" smtClean="0"/>
              <a:t>10</a:t>
            </a:fld>
            <a:endParaRPr lang="en-US"/>
          </a:p>
        </p:txBody>
      </p:sp>
    </p:spTree>
    <p:extLst>
      <p:ext uri="{BB962C8B-B14F-4D97-AF65-F5344CB8AC3E}">
        <p14:creationId xmlns:p14="http://schemas.microsoft.com/office/powerpoint/2010/main" val="6224590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3. Research Methodology </a:t>
            </a:r>
            <a:endParaRPr lang="en-US" sz="1200" kern="1200" dirty="0" smtClean="0">
              <a:solidFill>
                <a:schemeClr val="tx1"/>
              </a:solidFill>
              <a:effectLst/>
              <a:latin typeface="+mn-lt"/>
              <a:ea typeface="+mn-ea"/>
              <a:cs typeface="+mn-cs"/>
            </a:endParaRPr>
          </a:p>
          <a:p>
            <a:r>
              <a:rPr lang="en-US" sz="1200" b="1" i="1" kern="1200" dirty="0" smtClean="0">
                <a:solidFill>
                  <a:schemeClr val="tx1"/>
                </a:solidFill>
                <a:effectLst/>
                <a:latin typeface="+mn-lt"/>
                <a:ea typeface="+mn-ea"/>
                <a:cs typeface="+mn-cs"/>
              </a:rPr>
              <a:t>3.1 Data collections and sample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Questionnaire surveys were used in collecting data for this study. Data was collected from a sample of different firms to identify their application of the various strategic initiatives and the effects of COVID-19 the successful application on the various factors. The sample included organizational experts with experience in handling Big Data to examine the organizational capabilities which promote the use of the data within the organization. Before the collection of the data, the various respondents involved in the study were required to identify their positions within the organizations. </a:t>
            </a:r>
          </a:p>
          <a:p>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11</a:t>
            </a:fld>
            <a:endParaRPr lang="en-US"/>
          </a:p>
        </p:txBody>
      </p:sp>
    </p:spTree>
    <p:extLst>
      <p:ext uri="{BB962C8B-B14F-4D97-AF65-F5344CB8AC3E}">
        <p14:creationId xmlns:p14="http://schemas.microsoft.com/office/powerpoint/2010/main" val="28238569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7ECE7ED-8CF0-44A4-B7B5-5F43513D0C03}"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46403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7ECE7ED-8CF0-44A4-B7B5-5F43513D0C03}"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17429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7ECE7ED-8CF0-44A4-B7B5-5F43513D0C03}"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8B41BF8-8346-4585-AEEB-4AF61A5439DD}"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767052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07ECE7ED-8CF0-44A4-B7B5-5F43513D0C03}"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12348823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07ECE7ED-8CF0-44A4-B7B5-5F43513D0C03}"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8B41BF8-8346-4585-AEEB-4AF61A5439DD}"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447244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07ECE7ED-8CF0-44A4-B7B5-5F43513D0C03}"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36841904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ECE7ED-8CF0-44A4-B7B5-5F43513D0C03}"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6955085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ECE7ED-8CF0-44A4-B7B5-5F43513D0C03}"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1206084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ECE7ED-8CF0-44A4-B7B5-5F43513D0C03}"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2851671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7ECE7ED-8CF0-44A4-B7B5-5F43513D0C03}"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267506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7ECE7ED-8CF0-44A4-B7B5-5F43513D0C03}"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53503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7ECE7ED-8CF0-44A4-B7B5-5F43513D0C03}"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2205862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7ECE7ED-8CF0-44A4-B7B5-5F43513D0C03}"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313932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ECE7ED-8CF0-44A4-B7B5-5F43513D0C03}"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3847157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7ECE7ED-8CF0-44A4-B7B5-5F43513D0C03}"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3691647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7ECE7ED-8CF0-44A4-B7B5-5F43513D0C03}"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1282991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7ECE7ED-8CF0-44A4-B7B5-5F43513D0C03}" type="datetimeFigureOut">
              <a:rPr lang="en-US" smtClean="0"/>
              <a:t>4/2/2021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8B41BF8-8346-4585-AEEB-4AF61A5439DD}" type="slidenum">
              <a:rPr lang="en-US" smtClean="0"/>
              <a:t>‹#›</a:t>
            </a:fld>
            <a:endParaRPr lang="en-US"/>
          </a:p>
        </p:txBody>
      </p:sp>
    </p:spTree>
    <p:extLst>
      <p:ext uri="{BB962C8B-B14F-4D97-AF65-F5344CB8AC3E}">
        <p14:creationId xmlns:p14="http://schemas.microsoft.com/office/powerpoint/2010/main" val="1005587599"/>
      </p:ext>
    </p:extLst>
  </p:cSld>
  <p:clrMap bg1="lt1" tx1="dk1" bg2="lt2" tx2="dk2" accent1="accent1" accent2="accent2" accent3="accent3" accent4="accent4" accent5="accent5" accent6="accent6" hlink="hlink" folHlink="folHlink"/>
  <p:sldLayoutIdLst>
    <p:sldLayoutId id="2147483938" r:id="rId1"/>
    <p:sldLayoutId id="2147483939" r:id="rId2"/>
    <p:sldLayoutId id="2147483940" r:id="rId3"/>
    <p:sldLayoutId id="2147483941" r:id="rId4"/>
    <p:sldLayoutId id="2147483942" r:id="rId5"/>
    <p:sldLayoutId id="2147483943" r:id="rId6"/>
    <p:sldLayoutId id="2147483944" r:id="rId7"/>
    <p:sldLayoutId id="2147483945" r:id="rId8"/>
    <p:sldLayoutId id="2147483946" r:id="rId9"/>
    <p:sldLayoutId id="2147483947" r:id="rId10"/>
    <p:sldLayoutId id="2147483948" r:id="rId11"/>
    <p:sldLayoutId id="2147483949" r:id="rId12"/>
    <p:sldLayoutId id="2147483950" r:id="rId13"/>
    <p:sldLayoutId id="2147483951" r:id="rId14"/>
    <p:sldLayoutId id="2147483952" r:id="rId15"/>
    <p:sldLayoutId id="214748395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Title slide </a:t>
            </a:r>
            <a:endParaRPr lang="en-US" dirty="0"/>
          </a:p>
        </p:txBody>
      </p:sp>
      <p:sp>
        <p:nvSpPr>
          <p:cNvPr id="5" name="Content Placeholder 4"/>
          <p:cNvSpPr>
            <a:spLocks noGrp="1"/>
          </p:cNvSpPr>
          <p:nvPr>
            <p:ph idx="1"/>
          </p:nvPr>
        </p:nvSpPr>
        <p:spPr/>
        <p:txBody>
          <a:bodyPr>
            <a:noAutofit/>
          </a:bodyPr>
          <a:lstStyle/>
          <a:p>
            <a:pPr marL="0" indent="0" algn="ctr">
              <a:buNone/>
            </a:pPr>
            <a:r>
              <a:rPr lang="en-US" sz="3600" dirty="0" smtClean="0">
                <a:latin typeface="18thCentury" pitchFamily="2" charset="0"/>
              </a:rPr>
              <a:t>COVID-19 Impact on Big data capability</a:t>
            </a:r>
          </a:p>
          <a:p>
            <a:pPr marL="0" indent="0" algn="ctr">
              <a:buNone/>
            </a:pPr>
            <a:r>
              <a:rPr lang="en-US" sz="3600" dirty="0" smtClean="0">
                <a:latin typeface="18thCentury" pitchFamily="2" charset="0"/>
              </a:rPr>
              <a:t>Name </a:t>
            </a:r>
          </a:p>
          <a:p>
            <a:pPr marL="0" indent="0" algn="ctr">
              <a:buNone/>
            </a:pPr>
            <a:r>
              <a:rPr lang="en-US" sz="3600" dirty="0" smtClean="0">
                <a:latin typeface="18thCentury" pitchFamily="2" charset="0"/>
              </a:rPr>
              <a:t>Institution </a:t>
            </a:r>
          </a:p>
          <a:p>
            <a:pPr marL="0" indent="0" algn="ctr">
              <a:buNone/>
            </a:pPr>
            <a:r>
              <a:rPr lang="en-US" sz="3600" dirty="0" smtClean="0">
                <a:latin typeface="18thCentury" pitchFamily="2" charset="0"/>
              </a:rPr>
              <a:t>Course </a:t>
            </a:r>
          </a:p>
          <a:p>
            <a:pPr marL="0" indent="0" algn="ctr">
              <a:buNone/>
            </a:pPr>
            <a:r>
              <a:rPr lang="en-US" sz="3600" dirty="0" smtClean="0">
                <a:latin typeface="18thCentury" pitchFamily="2" charset="0"/>
              </a:rPr>
              <a:t>Instructor </a:t>
            </a:r>
          </a:p>
          <a:p>
            <a:pPr marL="0" indent="0" algn="ctr">
              <a:buNone/>
            </a:pPr>
            <a:r>
              <a:rPr lang="en-US" sz="3600" dirty="0" smtClean="0">
                <a:latin typeface="18thCentury" pitchFamily="2" charset="0"/>
              </a:rPr>
              <a:t>Date </a:t>
            </a:r>
            <a:endParaRPr lang="en-US" sz="3600" dirty="0">
              <a:latin typeface="18thCentury" pitchFamily="2" charset="0"/>
            </a:endParaRPr>
          </a:p>
        </p:txBody>
      </p:sp>
    </p:spTree>
    <p:extLst>
      <p:ext uri="{BB962C8B-B14F-4D97-AF65-F5344CB8AC3E}">
        <p14:creationId xmlns:p14="http://schemas.microsoft.com/office/powerpoint/2010/main" val="24733820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Hypothesis </a:t>
            </a:r>
            <a:r>
              <a:rPr lang="en-US" b="1" dirty="0" smtClean="0"/>
              <a:t>Development Cont.’</a:t>
            </a:r>
            <a:endParaRPr lang="en-US" dirty="0"/>
          </a:p>
        </p:txBody>
      </p:sp>
      <p:sp>
        <p:nvSpPr>
          <p:cNvPr id="3" name="Content Placeholder 2"/>
          <p:cNvSpPr>
            <a:spLocks noGrp="1"/>
          </p:cNvSpPr>
          <p:nvPr>
            <p:ph idx="1"/>
          </p:nvPr>
        </p:nvSpPr>
        <p:spPr>
          <a:xfrm>
            <a:off x="1574800" y="1388533"/>
            <a:ext cx="9929812" cy="4522689"/>
          </a:xfrm>
        </p:spPr>
        <p:txBody>
          <a:bodyPr>
            <a:noAutofit/>
          </a:bodyPr>
          <a:lstStyle/>
          <a:p>
            <a:r>
              <a:rPr lang="en-US" sz="2800" b="1" dirty="0">
                <a:latin typeface="18thCentury" pitchFamily="2" charset="0"/>
              </a:rPr>
              <a:t>H6</a:t>
            </a:r>
            <a:r>
              <a:rPr lang="en-US" sz="2800" dirty="0">
                <a:latin typeface="18thCentury" pitchFamily="2" charset="0"/>
              </a:rPr>
              <a:t>: Consumer orientations are positively associated with Big Data Capabilities</a:t>
            </a:r>
          </a:p>
          <a:p>
            <a:r>
              <a:rPr lang="en-US" sz="2800" b="1" dirty="0">
                <a:latin typeface="18thCentury" pitchFamily="2" charset="0"/>
              </a:rPr>
              <a:t>H7: </a:t>
            </a:r>
            <a:r>
              <a:rPr lang="en-US" sz="2800" dirty="0">
                <a:latin typeface="18thCentury" pitchFamily="2" charset="0"/>
              </a:rPr>
              <a:t>A</a:t>
            </a:r>
            <a:r>
              <a:rPr lang="en-US" sz="2800" dirty="0" smtClean="0">
                <a:latin typeface="18thCentury" pitchFamily="2" charset="0"/>
              </a:rPr>
              <a:t>bsorptive </a:t>
            </a:r>
            <a:r>
              <a:rPr lang="en-US" sz="2800" dirty="0">
                <a:latin typeface="18thCentury" pitchFamily="2" charset="0"/>
              </a:rPr>
              <a:t>capability is positively associated with technological orientations</a:t>
            </a:r>
          </a:p>
          <a:p>
            <a:r>
              <a:rPr lang="en-US" sz="2800" b="1" dirty="0">
                <a:latin typeface="18thCentury" pitchFamily="2" charset="0"/>
              </a:rPr>
              <a:t>H8: </a:t>
            </a:r>
            <a:r>
              <a:rPr lang="en-US" sz="2800" dirty="0">
                <a:latin typeface="18thCentury" pitchFamily="2" charset="0"/>
              </a:rPr>
              <a:t>Technological orientations are positively related to Big Data Capabilities</a:t>
            </a:r>
          </a:p>
          <a:p>
            <a:r>
              <a:rPr lang="en-US" sz="2800" b="1" dirty="0">
                <a:latin typeface="18thCentury" pitchFamily="2" charset="0"/>
              </a:rPr>
              <a:t>H9</a:t>
            </a:r>
            <a:r>
              <a:rPr lang="en-US" sz="2800" dirty="0">
                <a:latin typeface="18thCentury" pitchFamily="2" charset="0"/>
              </a:rPr>
              <a:t>: The Big Data Capabilities are positively associated with the strategic orientations, the absorptive capacity, and the conceptual factors which affect the efficiency of each orientation.  Contextual factors such as COVID-19 affect the relationship between the various firm strategic orientations, absorptive capacity, and the Big Data Capabilities of the organization. </a:t>
            </a:r>
          </a:p>
        </p:txBody>
      </p:sp>
    </p:spTree>
    <p:extLst>
      <p:ext uri="{BB962C8B-B14F-4D97-AF65-F5344CB8AC3E}">
        <p14:creationId xmlns:p14="http://schemas.microsoft.com/office/powerpoint/2010/main" val="5358757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b="1" dirty="0" smtClean="0"/>
              <a:t> </a:t>
            </a:r>
            <a:r>
              <a:rPr lang="en-US" sz="5400" b="1" dirty="0"/>
              <a:t>Research Methodology </a:t>
            </a:r>
            <a:r>
              <a:rPr lang="en-US" sz="5400" dirty="0"/>
              <a:t/>
            </a:r>
            <a:br>
              <a:rPr lang="en-US" sz="5400" dirty="0"/>
            </a:br>
            <a:endParaRPr lang="en-US" sz="5400" dirty="0"/>
          </a:p>
        </p:txBody>
      </p:sp>
      <p:sp>
        <p:nvSpPr>
          <p:cNvPr id="3" name="Content Placeholder 2"/>
          <p:cNvSpPr>
            <a:spLocks noGrp="1"/>
          </p:cNvSpPr>
          <p:nvPr>
            <p:ph idx="1"/>
          </p:nvPr>
        </p:nvSpPr>
        <p:spPr>
          <a:xfrm>
            <a:off x="2589212" y="2133599"/>
            <a:ext cx="8915400" cy="4301067"/>
          </a:xfrm>
        </p:spPr>
        <p:txBody>
          <a:bodyPr>
            <a:noAutofit/>
          </a:bodyPr>
          <a:lstStyle/>
          <a:p>
            <a:r>
              <a:rPr lang="en-US" sz="2800" b="1" i="1" dirty="0"/>
              <a:t>3.1 Data collections and </a:t>
            </a:r>
            <a:r>
              <a:rPr lang="en-US" sz="2800" b="1" i="1" dirty="0" smtClean="0"/>
              <a:t>sample</a:t>
            </a:r>
          </a:p>
          <a:p>
            <a:pPr lvl="1">
              <a:buFont typeface="Wingdings" panose="05000000000000000000" pitchFamily="2" charset="2"/>
              <a:buChar char="q"/>
            </a:pPr>
            <a:r>
              <a:rPr lang="en-US" sz="2800" dirty="0"/>
              <a:t>Questionnaire surveys were used in collecting </a:t>
            </a:r>
            <a:r>
              <a:rPr lang="en-US" sz="2800" dirty="0" smtClean="0"/>
              <a:t>data.</a:t>
            </a:r>
          </a:p>
          <a:p>
            <a:pPr lvl="1">
              <a:buFont typeface="Wingdings" panose="05000000000000000000" pitchFamily="2" charset="2"/>
              <a:buChar char="q"/>
            </a:pPr>
            <a:r>
              <a:rPr lang="en-US" sz="2800" dirty="0"/>
              <a:t>The sample included organizational experts with experience in handling Big </a:t>
            </a:r>
            <a:r>
              <a:rPr lang="en-US" sz="2800" dirty="0" smtClean="0"/>
              <a:t>Data</a:t>
            </a:r>
          </a:p>
          <a:p>
            <a:pPr lvl="1">
              <a:buFont typeface="Wingdings" panose="05000000000000000000" pitchFamily="2" charset="2"/>
              <a:buChar char="q"/>
            </a:pPr>
            <a:r>
              <a:rPr lang="en-US" sz="2800" dirty="0" smtClean="0"/>
              <a:t>The </a:t>
            </a:r>
            <a:r>
              <a:rPr lang="en-US" sz="2800" dirty="0"/>
              <a:t>various respondents involved in the study were required to identify their positions within the organizations.</a:t>
            </a:r>
          </a:p>
        </p:txBody>
      </p:sp>
    </p:spTree>
    <p:extLst>
      <p:ext uri="{BB962C8B-B14F-4D97-AF65-F5344CB8AC3E}">
        <p14:creationId xmlns:p14="http://schemas.microsoft.com/office/powerpoint/2010/main" val="2851737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t> Research Methodology </a:t>
            </a:r>
            <a:endParaRPr lang="en-US" sz="4800" dirty="0"/>
          </a:p>
        </p:txBody>
      </p:sp>
      <p:sp>
        <p:nvSpPr>
          <p:cNvPr id="3" name="Content Placeholder 2"/>
          <p:cNvSpPr>
            <a:spLocks noGrp="1"/>
          </p:cNvSpPr>
          <p:nvPr>
            <p:ph idx="1"/>
          </p:nvPr>
        </p:nvSpPr>
        <p:spPr/>
        <p:txBody>
          <a:bodyPr>
            <a:noAutofit/>
          </a:bodyPr>
          <a:lstStyle/>
          <a:p>
            <a:r>
              <a:rPr lang="en-US" sz="3200" b="1" i="1" dirty="0">
                <a:latin typeface="18thCentury" pitchFamily="2" charset="0"/>
              </a:rPr>
              <a:t>3.2 Measures </a:t>
            </a:r>
            <a:endParaRPr lang="en-US" sz="3200" dirty="0">
              <a:latin typeface="18thCentury" pitchFamily="2" charset="0"/>
            </a:endParaRPr>
          </a:p>
          <a:p>
            <a:pPr lvl="1"/>
            <a:r>
              <a:rPr lang="en-US" sz="3600" dirty="0">
                <a:latin typeface="18thCentury" pitchFamily="2" charset="0"/>
              </a:rPr>
              <a:t>Data was collected based on various aspects of the organization </a:t>
            </a:r>
            <a:r>
              <a:rPr lang="en-US" sz="3600" dirty="0" smtClean="0">
                <a:latin typeface="18thCentury" pitchFamily="2" charset="0"/>
              </a:rPr>
              <a:t>including;</a:t>
            </a:r>
          </a:p>
          <a:p>
            <a:pPr lvl="1"/>
            <a:r>
              <a:rPr lang="en-US" sz="3600" dirty="0" smtClean="0">
                <a:latin typeface="18thCentury" pitchFamily="2" charset="0"/>
              </a:rPr>
              <a:t> The </a:t>
            </a:r>
            <a:r>
              <a:rPr lang="en-US" sz="3600" dirty="0">
                <a:latin typeface="18thCentury" pitchFamily="2" charset="0"/>
              </a:rPr>
              <a:t>absorptive capacity</a:t>
            </a:r>
            <a:r>
              <a:rPr lang="en-US" sz="3600" dirty="0" smtClean="0">
                <a:latin typeface="18thCentury" pitchFamily="2" charset="0"/>
              </a:rPr>
              <a:t>,</a:t>
            </a:r>
          </a:p>
          <a:p>
            <a:pPr lvl="1"/>
            <a:r>
              <a:rPr lang="en-US" sz="3600" dirty="0" smtClean="0">
                <a:latin typeface="18thCentury" pitchFamily="2" charset="0"/>
              </a:rPr>
              <a:t> </a:t>
            </a:r>
            <a:r>
              <a:rPr lang="en-US" sz="3600" dirty="0">
                <a:latin typeface="18thCentury" pitchFamily="2" charset="0"/>
              </a:rPr>
              <a:t>Big Data Capabilities, </a:t>
            </a:r>
            <a:endParaRPr lang="en-US" sz="3600" dirty="0" smtClean="0">
              <a:latin typeface="18thCentury" pitchFamily="2" charset="0"/>
            </a:endParaRPr>
          </a:p>
        </p:txBody>
      </p:sp>
    </p:spTree>
    <p:extLst>
      <p:ext uri="{BB962C8B-B14F-4D97-AF65-F5344CB8AC3E}">
        <p14:creationId xmlns:p14="http://schemas.microsoft.com/office/powerpoint/2010/main" val="20514552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600" b="1" dirty="0">
                <a:latin typeface="18thCentury" pitchFamily="2" charset="0"/>
              </a:rPr>
              <a:t>3.2 Measures </a:t>
            </a:r>
            <a:r>
              <a:rPr lang="en-US" sz="6600" dirty="0" smtClean="0">
                <a:latin typeface="18thCentury" pitchFamily="2" charset="0"/>
              </a:rPr>
              <a:t> Cont.’</a:t>
            </a:r>
            <a:endParaRPr lang="en-US" sz="6600" dirty="0"/>
          </a:p>
        </p:txBody>
      </p:sp>
      <p:sp>
        <p:nvSpPr>
          <p:cNvPr id="3" name="Content Placeholder 2"/>
          <p:cNvSpPr>
            <a:spLocks noGrp="1"/>
          </p:cNvSpPr>
          <p:nvPr>
            <p:ph idx="1"/>
          </p:nvPr>
        </p:nvSpPr>
        <p:spPr/>
        <p:txBody>
          <a:bodyPr>
            <a:normAutofit/>
          </a:bodyPr>
          <a:lstStyle/>
          <a:p>
            <a:r>
              <a:rPr lang="en-US" sz="4800" dirty="0" smtClean="0">
                <a:latin typeface="18thCentury" pitchFamily="2" charset="0"/>
              </a:rPr>
              <a:t>Customer orientation. </a:t>
            </a:r>
          </a:p>
          <a:p>
            <a:r>
              <a:rPr lang="en-US" sz="4800" dirty="0" smtClean="0">
                <a:latin typeface="18thCentury" pitchFamily="2" charset="0"/>
              </a:rPr>
              <a:t>Technological </a:t>
            </a:r>
            <a:r>
              <a:rPr lang="en-US" sz="4800" dirty="0">
                <a:latin typeface="18thCentury" pitchFamily="2" charset="0"/>
              </a:rPr>
              <a:t>orientation</a:t>
            </a:r>
            <a:r>
              <a:rPr lang="en-US" sz="4800" dirty="0" smtClean="0">
                <a:latin typeface="18thCentury" pitchFamily="2" charset="0"/>
              </a:rPr>
              <a:t>,</a:t>
            </a:r>
          </a:p>
          <a:p>
            <a:r>
              <a:rPr lang="en-US" sz="4800" dirty="0" smtClean="0">
                <a:latin typeface="18thCentury" pitchFamily="2" charset="0"/>
              </a:rPr>
              <a:t> Entrepreneurial </a:t>
            </a:r>
            <a:r>
              <a:rPr lang="en-US" sz="4800" dirty="0">
                <a:latin typeface="18thCentury" pitchFamily="2" charset="0"/>
              </a:rPr>
              <a:t>orientation, and </a:t>
            </a:r>
            <a:endParaRPr lang="en-US" sz="4800" dirty="0" smtClean="0">
              <a:latin typeface="18thCentury" pitchFamily="2" charset="0"/>
            </a:endParaRPr>
          </a:p>
          <a:p>
            <a:r>
              <a:rPr lang="en-US" sz="4800" dirty="0" smtClean="0">
                <a:latin typeface="18thCentury" pitchFamily="2" charset="0"/>
              </a:rPr>
              <a:t>Developmental </a:t>
            </a:r>
            <a:r>
              <a:rPr lang="en-US" sz="4800" dirty="0">
                <a:latin typeface="18thCentury" pitchFamily="2" charset="0"/>
              </a:rPr>
              <a:t>culture. </a:t>
            </a:r>
          </a:p>
        </p:txBody>
      </p:sp>
    </p:spTree>
    <p:extLst>
      <p:ext uri="{BB962C8B-B14F-4D97-AF65-F5344CB8AC3E}">
        <p14:creationId xmlns:p14="http://schemas.microsoft.com/office/powerpoint/2010/main" val="21430367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0267" y="624110"/>
            <a:ext cx="9794345" cy="1280890"/>
          </a:xfrm>
        </p:spPr>
        <p:txBody>
          <a:bodyPr>
            <a:noAutofit/>
          </a:bodyPr>
          <a:lstStyle/>
          <a:p>
            <a:r>
              <a:rPr lang="en-US" sz="4000" b="1" dirty="0"/>
              <a:t>Validity and Reliability measurement </a:t>
            </a:r>
            <a:r>
              <a:rPr lang="en-US" sz="4000" dirty="0"/>
              <a:t/>
            </a:r>
            <a:br>
              <a:rPr lang="en-US" sz="4000" dirty="0"/>
            </a:br>
            <a:endParaRPr lang="en-US" sz="4000" dirty="0"/>
          </a:p>
        </p:txBody>
      </p:sp>
      <p:sp>
        <p:nvSpPr>
          <p:cNvPr id="3" name="Content Placeholder 2"/>
          <p:cNvSpPr>
            <a:spLocks noGrp="1"/>
          </p:cNvSpPr>
          <p:nvPr>
            <p:ph idx="1"/>
          </p:nvPr>
        </p:nvSpPr>
        <p:spPr>
          <a:xfrm>
            <a:off x="2589212" y="1659467"/>
            <a:ext cx="8915400" cy="4251755"/>
          </a:xfrm>
        </p:spPr>
        <p:txBody>
          <a:bodyPr>
            <a:noAutofit/>
          </a:bodyPr>
          <a:lstStyle/>
          <a:p>
            <a:r>
              <a:rPr lang="en-US" sz="3600" dirty="0">
                <a:latin typeface="18thCentury" pitchFamily="2" charset="0"/>
              </a:rPr>
              <a:t>The Confirmatory factor analysis(CFA) was used in testing the validity and reliability of the study. </a:t>
            </a:r>
            <a:endParaRPr lang="en-US" sz="3600" dirty="0" smtClean="0">
              <a:latin typeface="18thCentury" pitchFamily="2" charset="0"/>
            </a:endParaRPr>
          </a:p>
          <a:p>
            <a:r>
              <a:rPr lang="en-US" sz="3600" dirty="0">
                <a:latin typeface="18thCentury" pitchFamily="2" charset="0"/>
              </a:rPr>
              <a:t>A composite reliability score was used in testing the construct reliability. </a:t>
            </a:r>
            <a:endParaRPr lang="en-US" sz="3600" dirty="0" smtClean="0">
              <a:latin typeface="18thCentury" pitchFamily="2" charset="0"/>
            </a:endParaRPr>
          </a:p>
          <a:p>
            <a:r>
              <a:rPr lang="en-US" sz="3600" dirty="0">
                <a:latin typeface="18thCentury" pitchFamily="2" charset="0"/>
              </a:rPr>
              <a:t>Hartman’s single-factor assessment was used in testing the common method bias in the study </a:t>
            </a:r>
            <a:r>
              <a:rPr lang="en-US" sz="3600" dirty="0" smtClean="0">
                <a:latin typeface="18thCentury" pitchFamily="2" charset="0"/>
              </a:rPr>
              <a:t>results.</a:t>
            </a:r>
          </a:p>
          <a:p>
            <a:r>
              <a:rPr lang="en-US" sz="3600" dirty="0">
                <a:latin typeface="18thCentury" pitchFamily="2" charset="0"/>
              </a:rPr>
              <a:t>Regression tests were performed </a:t>
            </a:r>
          </a:p>
        </p:txBody>
      </p:sp>
    </p:spTree>
    <p:extLst>
      <p:ext uri="{BB962C8B-B14F-4D97-AF65-F5344CB8AC3E}">
        <p14:creationId xmlns:p14="http://schemas.microsoft.com/office/powerpoint/2010/main" val="14186520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Data </a:t>
            </a:r>
            <a:r>
              <a:rPr lang="en-US" b="1" dirty="0"/>
              <a:t>analysis </a:t>
            </a:r>
            <a:r>
              <a:rPr lang="en-US" dirty="0"/>
              <a:t/>
            </a:r>
            <a:br>
              <a:rPr lang="en-US" dirty="0"/>
            </a:b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63943109"/>
              </p:ext>
            </p:extLst>
          </p:nvPr>
        </p:nvGraphicFramePr>
        <p:xfrm>
          <a:off x="2397510" y="1317173"/>
          <a:ext cx="9642090" cy="5540812"/>
        </p:xfrm>
        <a:graphic>
          <a:graphicData uri="http://schemas.openxmlformats.org/drawingml/2006/table">
            <a:tbl>
              <a:tblPr firstRow="1" firstCol="1" bandRow="1">
                <a:tableStyleId>{5C22544A-7EE6-4342-B048-85BDC9FD1C3A}</a:tableStyleId>
              </a:tblPr>
              <a:tblGrid>
                <a:gridCol w="1607015">
                  <a:extLst>
                    <a:ext uri="{9D8B030D-6E8A-4147-A177-3AD203B41FA5}">
                      <a16:colId xmlns:a16="http://schemas.microsoft.com/office/drawing/2014/main" val="1457114251"/>
                    </a:ext>
                  </a:extLst>
                </a:gridCol>
                <a:gridCol w="1607015">
                  <a:extLst>
                    <a:ext uri="{9D8B030D-6E8A-4147-A177-3AD203B41FA5}">
                      <a16:colId xmlns:a16="http://schemas.microsoft.com/office/drawing/2014/main" val="1820493460"/>
                    </a:ext>
                  </a:extLst>
                </a:gridCol>
                <a:gridCol w="1607015">
                  <a:extLst>
                    <a:ext uri="{9D8B030D-6E8A-4147-A177-3AD203B41FA5}">
                      <a16:colId xmlns:a16="http://schemas.microsoft.com/office/drawing/2014/main" val="2599002730"/>
                    </a:ext>
                  </a:extLst>
                </a:gridCol>
                <a:gridCol w="1607015">
                  <a:extLst>
                    <a:ext uri="{9D8B030D-6E8A-4147-A177-3AD203B41FA5}">
                      <a16:colId xmlns:a16="http://schemas.microsoft.com/office/drawing/2014/main" val="2562186453"/>
                    </a:ext>
                  </a:extLst>
                </a:gridCol>
                <a:gridCol w="1607015">
                  <a:extLst>
                    <a:ext uri="{9D8B030D-6E8A-4147-A177-3AD203B41FA5}">
                      <a16:colId xmlns:a16="http://schemas.microsoft.com/office/drawing/2014/main" val="2462608660"/>
                    </a:ext>
                  </a:extLst>
                </a:gridCol>
                <a:gridCol w="1607015">
                  <a:extLst>
                    <a:ext uri="{9D8B030D-6E8A-4147-A177-3AD203B41FA5}">
                      <a16:colId xmlns:a16="http://schemas.microsoft.com/office/drawing/2014/main" val="4050058361"/>
                    </a:ext>
                  </a:extLst>
                </a:gridCol>
              </a:tblGrid>
              <a:tr h="212521">
                <a:tc>
                  <a:txBody>
                    <a:bodyPr/>
                    <a:lstStyle/>
                    <a:p>
                      <a:pPr marL="0" marR="0">
                        <a:lnSpc>
                          <a:spcPct val="107000"/>
                        </a:lnSpc>
                        <a:spcBef>
                          <a:spcPts val="0"/>
                        </a:spcBef>
                        <a:spcAft>
                          <a:spcPts val="0"/>
                        </a:spcAft>
                      </a:pPr>
                      <a:r>
                        <a:rPr lang="en-US" sz="500">
                          <a:effectLst/>
                        </a:rPr>
                        <a:t>Measurement Table </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917951941"/>
                  </a:ext>
                </a:extLst>
              </a:tr>
              <a:tr h="103498">
                <a:tc>
                  <a:txBody>
                    <a:bodyPr/>
                    <a:lstStyle/>
                    <a:p>
                      <a:pPr marL="0" marR="0" algn="ctr">
                        <a:lnSpc>
                          <a:spcPct val="107000"/>
                        </a:lnSpc>
                        <a:spcBef>
                          <a:spcPts val="0"/>
                        </a:spcBef>
                        <a:spcAft>
                          <a:spcPts val="0"/>
                        </a:spcAft>
                      </a:pPr>
                      <a:r>
                        <a:rPr lang="en-US" sz="500">
                          <a:effectLst/>
                        </a:rPr>
                        <a:t>Construct </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ctr">
                        <a:lnSpc>
                          <a:spcPct val="107000"/>
                        </a:lnSpc>
                        <a:spcBef>
                          <a:spcPts val="0"/>
                        </a:spcBef>
                        <a:spcAft>
                          <a:spcPts val="0"/>
                        </a:spcAft>
                      </a:pPr>
                      <a:r>
                        <a:rPr lang="en-US" sz="500">
                          <a:effectLst/>
                        </a:rPr>
                        <a:t>Items </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ctr">
                        <a:lnSpc>
                          <a:spcPct val="107000"/>
                        </a:lnSpc>
                        <a:spcBef>
                          <a:spcPts val="0"/>
                        </a:spcBef>
                        <a:spcAft>
                          <a:spcPts val="0"/>
                        </a:spcAft>
                      </a:pPr>
                      <a:r>
                        <a:rPr lang="en-US" sz="500">
                          <a:effectLst/>
                        </a:rPr>
                        <a:t>SL</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ctr">
                        <a:lnSpc>
                          <a:spcPct val="107000"/>
                        </a:lnSpc>
                        <a:spcBef>
                          <a:spcPts val="0"/>
                        </a:spcBef>
                        <a:spcAft>
                          <a:spcPts val="0"/>
                        </a:spcAft>
                      </a:pPr>
                      <a:r>
                        <a:rPr lang="en-US" sz="500">
                          <a:effectLst/>
                        </a:rPr>
                        <a:t>C.R</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ctr">
                        <a:lnSpc>
                          <a:spcPct val="107000"/>
                        </a:lnSpc>
                        <a:spcBef>
                          <a:spcPts val="0"/>
                        </a:spcBef>
                        <a:spcAft>
                          <a:spcPts val="0"/>
                        </a:spcAft>
                      </a:pPr>
                      <a:r>
                        <a:rPr lang="en-US" sz="500">
                          <a:effectLst/>
                        </a:rPr>
                        <a:t>α</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AVE</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718935529"/>
                  </a:ext>
                </a:extLst>
              </a:tr>
              <a:tr h="212521">
                <a:tc>
                  <a:txBody>
                    <a:bodyPr/>
                    <a:lstStyle/>
                    <a:p>
                      <a:pPr marL="0" marR="0">
                        <a:lnSpc>
                          <a:spcPct val="107000"/>
                        </a:lnSpc>
                        <a:spcBef>
                          <a:spcPts val="0"/>
                        </a:spcBef>
                        <a:spcAft>
                          <a:spcPts val="0"/>
                        </a:spcAft>
                      </a:pPr>
                      <a:r>
                        <a:rPr lang="en-US" sz="500">
                          <a:effectLst/>
                        </a:rPr>
                        <a:t>Absorptive Capacity _</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﻿AC1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0.776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0.915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0.889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0.644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099520964"/>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AC2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528226585"/>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AC3</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946650035"/>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AC4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431026895"/>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AC5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2366987394"/>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AC6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0.816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731273606"/>
                  </a:ext>
                </a:extLst>
              </a:tr>
              <a:tr h="212521">
                <a:tc>
                  <a:txBody>
                    <a:bodyPr/>
                    <a:lstStyle/>
                    <a:p>
                      <a:pPr marL="0" marR="0">
                        <a:lnSpc>
                          <a:spcPct val="107000"/>
                        </a:lnSpc>
                        <a:spcBef>
                          <a:spcPts val="0"/>
                        </a:spcBef>
                        <a:spcAft>
                          <a:spcPts val="0"/>
                        </a:spcAft>
                      </a:pPr>
                      <a:r>
                        <a:rPr lang="en-US" sz="500">
                          <a:effectLst/>
                        </a:rPr>
                        <a:t>Big Data Capability </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0.687</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0.961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0.956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0.604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1264871977"/>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BDC10</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0.758</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1301009649"/>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BDC11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0.767</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544189935"/>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BDC12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0.762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71281782"/>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BDC13</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0.808</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2725550114"/>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BDC14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0.801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149231243"/>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BDC15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0.811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1482926662"/>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BDC16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0.786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882780894"/>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0.762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1515820057"/>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BDC3</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0.801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2236644231"/>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0.826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121853963"/>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0.815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1121475517"/>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0.787</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581428195"/>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BDC7</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0.739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956700945"/>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BDC8</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0.729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4276862379"/>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0.787</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813184277"/>
                  </a:ext>
                </a:extLst>
              </a:tr>
              <a:tr h="212521">
                <a:tc>
                  <a:txBody>
                    <a:bodyPr/>
                    <a:lstStyle/>
                    <a:p>
                      <a:pPr marL="0" marR="0">
                        <a:lnSpc>
                          <a:spcPct val="107000"/>
                        </a:lnSpc>
                        <a:spcBef>
                          <a:spcPts val="0"/>
                        </a:spcBef>
                        <a:spcAft>
                          <a:spcPts val="0"/>
                        </a:spcAft>
                      </a:pPr>
                      <a:r>
                        <a:rPr lang="en-US" sz="500">
                          <a:effectLst/>
                        </a:rPr>
                        <a:t>Customer Orientation </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CO1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0.763</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0.926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0.903</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0.675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1366347250"/>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CO2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2354752804"/>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CO3</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4284438097"/>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CO4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0.859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987381158"/>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CO5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0.782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248743985"/>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CO6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0.862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623485121"/>
                  </a:ext>
                </a:extLst>
              </a:tr>
              <a:tr h="321628">
                <a:tc>
                  <a:txBody>
                    <a:bodyPr/>
                    <a:lstStyle/>
                    <a:p>
                      <a:pPr marL="0" marR="0">
                        <a:lnSpc>
                          <a:spcPct val="107000"/>
                        </a:lnSpc>
                        <a:spcBef>
                          <a:spcPts val="0"/>
                        </a:spcBef>
                        <a:spcAft>
                          <a:spcPts val="0"/>
                        </a:spcAft>
                      </a:pPr>
                      <a:r>
                        <a:rPr lang="en-US" sz="500">
                          <a:effectLst/>
                        </a:rPr>
                        <a:t>Entrepreneurial Orientation </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CUSO1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0.859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0.886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0.806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0.721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2827473213"/>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CUSO2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0.814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4221482941"/>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CUSO3</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0.873</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854311374"/>
                  </a:ext>
                </a:extLst>
              </a:tr>
              <a:tr h="212521">
                <a:tc>
                  <a:txBody>
                    <a:bodyPr/>
                    <a:lstStyle/>
                    <a:p>
                      <a:pPr marL="0" marR="0">
                        <a:lnSpc>
                          <a:spcPct val="107000"/>
                        </a:lnSpc>
                        <a:spcBef>
                          <a:spcPts val="0"/>
                        </a:spcBef>
                        <a:spcAft>
                          <a:spcPts val="0"/>
                        </a:spcAft>
                      </a:pPr>
                      <a:r>
                        <a:rPr lang="en-US" sz="500">
                          <a:effectLst/>
                        </a:rPr>
                        <a:t>Development Culture_</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DC1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0.875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0.915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0.876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0.729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838418397"/>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DC2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0.849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847519711"/>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DC3</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0.872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101762118"/>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DC4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0.817</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2641730099"/>
                  </a:ext>
                </a:extLst>
              </a:tr>
              <a:tr h="212521">
                <a:tc>
                  <a:txBody>
                    <a:bodyPr/>
                    <a:lstStyle/>
                    <a:p>
                      <a:pPr marL="0" marR="0">
                        <a:lnSpc>
                          <a:spcPct val="107000"/>
                        </a:lnSpc>
                        <a:spcBef>
                          <a:spcPts val="0"/>
                        </a:spcBef>
                        <a:spcAft>
                          <a:spcPts val="0"/>
                        </a:spcAft>
                      </a:pPr>
                      <a:r>
                        <a:rPr lang="en-US" sz="500">
                          <a:effectLst/>
                        </a:rPr>
                        <a:t>Contextual Factors</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DP4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2793840636"/>
                  </a:ext>
                </a:extLst>
              </a:tr>
              <a:tr h="321628">
                <a:tc>
                  <a:txBody>
                    <a:bodyPr/>
                    <a:lstStyle/>
                    <a:p>
                      <a:pPr marL="0" marR="0">
                        <a:lnSpc>
                          <a:spcPct val="107000"/>
                        </a:lnSpc>
                        <a:spcBef>
                          <a:spcPts val="0"/>
                        </a:spcBef>
                        <a:spcAft>
                          <a:spcPts val="0"/>
                        </a:spcAft>
                      </a:pPr>
                      <a:r>
                        <a:rPr lang="en-US" sz="500">
                          <a:effectLst/>
                        </a:rPr>
                        <a:t>Technological Orientation </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TO1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0.811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0.917</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0.887</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0.688</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741090257"/>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TO2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0.845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2994333273"/>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TO3</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0.848</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109405696"/>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TO4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0.831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2487481358"/>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TO5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0.811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dirty="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841093652"/>
                  </a:ext>
                </a:extLst>
              </a:tr>
            </a:tbl>
          </a:graphicData>
        </a:graphic>
      </p:graphicFrame>
      <p:sp>
        <p:nvSpPr>
          <p:cNvPr id="7" name="Rectangle 2"/>
          <p:cNvSpPr>
            <a:spLocks noChangeArrowheads="1"/>
          </p:cNvSpPr>
          <p:nvPr/>
        </p:nvSpPr>
        <p:spPr bwMode="auto">
          <a:xfrm>
            <a:off x="-17896446" y="53148"/>
            <a:ext cx="4975636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ANOVA TABLE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410824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Regression </a:t>
            </a:r>
            <a:r>
              <a:rPr lang="en-US" b="1" i="1" dirty="0"/>
              <a:t>analysis and results </a:t>
            </a:r>
            <a:endParaRPr lang="en-US" dirty="0"/>
          </a:p>
        </p:txBody>
      </p:sp>
      <p:sp>
        <p:nvSpPr>
          <p:cNvPr id="3" name="Content Placeholder 2"/>
          <p:cNvSpPr>
            <a:spLocks noGrp="1"/>
          </p:cNvSpPr>
          <p:nvPr>
            <p:ph idx="1"/>
          </p:nvPr>
        </p:nvSpPr>
        <p:spPr>
          <a:xfrm>
            <a:off x="2589212" y="1371600"/>
            <a:ext cx="8915400" cy="5232400"/>
          </a:xfrm>
        </p:spPr>
        <p:txBody>
          <a:bodyPr>
            <a:noAutofit/>
          </a:bodyPr>
          <a:lstStyle/>
          <a:p>
            <a:r>
              <a:rPr lang="en-US" sz="3200" dirty="0" smtClean="0">
                <a:latin typeface="18thCentury" pitchFamily="2" charset="0"/>
              </a:rPr>
              <a:t>Analysis </a:t>
            </a:r>
            <a:r>
              <a:rPr lang="en-US" sz="3200" dirty="0">
                <a:latin typeface="18thCentury" pitchFamily="2" charset="0"/>
              </a:rPr>
              <a:t>was used in identifying the various correlations existing between the various measures in the </a:t>
            </a:r>
            <a:r>
              <a:rPr lang="en-US" sz="3200" dirty="0" smtClean="0">
                <a:latin typeface="18thCentury" pitchFamily="2" charset="0"/>
              </a:rPr>
              <a:t>hypothesis.</a:t>
            </a:r>
          </a:p>
          <a:p>
            <a:r>
              <a:rPr lang="en-US" sz="3200" dirty="0">
                <a:latin typeface="18thCentury" pitchFamily="2" charset="0"/>
              </a:rPr>
              <a:t>There is a positive correlation between the Big Data Capability (BDC) of an organization </a:t>
            </a:r>
            <a:r>
              <a:rPr lang="en-US" sz="3200" dirty="0" smtClean="0">
                <a:latin typeface="18thCentury" pitchFamily="2" charset="0"/>
              </a:rPr>
              <a:t>.</a:t>
            </a:r>
          </a:p>
          <a:p>
            <a:r>
              <a:rPr lang="en-US" sz="3200" dirty="0" smtClean="0">
                <a:latin typeface="18thCentury" pitchFamily="2" charset="0"/>
              </a:rPr>
              <a:t>There was a positive </a:t>
            </a:r>
            <a:r>
              <a:rPr lang="en-US" sz="3200" dirty="0">
                <a:latin typeface="18thCentury" pitchFamily="2" charset="0"/>
              </a:rPr>
              <a:t>correlation between Big Data Capability (BDC) and all strategic factors </a:t>
            </a:r>
            <a:r>
              <a:rPr lang="en-US" sz="3200" dirty="0" smtClean="0">
                <a:latin typeface="18thCentury" pitchFamily="2" charset="0"/>
              </a:rPr>
              <a:t>including;</a:t>
            </a:r>
          </a:p>
          <a:p>
            <a:pPr lvl="1"/>
            <a:r>
              <a:rPr lang="en-US" sz="3200" dirty="0" smtClean="0">
                <a:latin typeface="18thCentury" pitchFamily="2" charset="0"/>
              </a:rPr>
              <a:t> </a:t>
            </a:r>
            <a:r>
              <a:rPr lang="en-US" sz="3200" dirty="0">
                <a:latin typeface="18thCentury" pitchFamily="2" charset="0"/>
              </a:rPr>
              <a:t>customer orientations, entrepreneurial orientations, and technological orientations (β= 0.23, 0.26, and 0.24 respectively). </a:t>
            </a:r>
            <a:endParaRPr lang="en-US" sz="3200" dirty="0" smtClean="0">
              <a:latin typeface="18thCentury" pitchFamily="2" charset="0"/>
            </a:endParaRPr>
          </a:p>
          <a:p>
            <a:endParaRPr lang="en-US" sz="3200" dirty="0">
              <a:latin typeface="18thCentury" pitchFamily="2" charset="0"/>
            </a:endParaRPr>
          </a:p>
        </p:txBody>
      </p:sp>
    </p:spTree>
    <p:extLst>
      <p:ext uri="{BB962C8B-B14F-4D97-AF65-F5344CB8AC3E}">
        <p14:creationId xmlns:p14="http://schemas.microsoft.com/office/powerpoint/2010/main" val="32907696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33757"/>
          </a:xfrm>
        </p:spPr>
        <p:txBody>
          <a:bodyPr/>
          <a:lstStyle/>
          <a:p>
            <a:pPr algn="ctr"/>
            <a:r>
              <a:rPr lang="en-US" b="1" dirty="0"/>
              <a:t>Results </a:t>
            </a:r>
            <a:endParaRPr lang="en-US" dirty="0"/>
          </a:p>
        </p:txBody>
      </p:sp>
      <p:sp>
        <p:nvSpPr>
          <p:cNvPr id="3" name="Content Placeholder 2"/>
          <p:cNvSpPr>
            <a:spLocks noGrp="1"/>
          </p:cNvSpPr>
          <p:nvPr>
            <p:ph idx="1"/>
          </p:nvPr>
        </p:nvSpPr>
        <p:spPr>
          <a:xfrm>
            <a:off x="2589212" y="1117601"/>
            <a:ext cx="8915400" cy="4793622"/>
          </a:xfrm>
        </p:spPr>
        <p:txBody>
          <a:bodyPr>
            <a:noAutofit/>
          </a:bodyPr>
          <a:lstStyle/>
          <a:p>
            <a:r>
              <a:rPr lang="en-US" sz="3200" dirty="0">
                <a:latin typeface="18thCentury" pitchFamily="2" charset="0"/>
              </a:rPr>
              <a:t>Contextual factors have a negative association with strategic factors. Factors that affect the efficiency </a:t>
            </a:r>
            <a:r>
              <a:rPr lang="en-US" sz="3200" dirty="0" smtClean="0">
                <a:latin typeface="18thCentury" pitchFamily="2" charset="0"/>
              </a:rPr>
              <a:t>of the economy</a:t>
            </a:r>
          </a:p>
          <a:p>
            <a:r>
              <a:rPr lang="en-US" sz="3200" dirty="0">
                <a:latin typeface="18thCentury" pitchFamily="2" charset="0"/>
              </a:rPr>
              <a:t>There was also a positive correlation between the firm’s absorptive capacity and the Big Data Capability. </a:t>
            </a:r>
            <a:endParaRPr lang="en-US" sz="3200" dirty="0" smtClean="0">
              <a:latin typeface="18thCentury" pitchFamily="2" charset="0"/>
            </a:endParaRPr>
          </a:p>
          <a:p>
            <a:r>
              <a:rPr lang="en-US" sz="3200" dirty="0">
                <a:latin typeface="18thCentury" pitchFamily="2" charset="0"/>
              </a:rPr>
              <a:t>Developmental culture is also positively associated with technological orientations. </a:t>
            </a:r>
            <a:endParaRPr lang="en-US" sz="3200" dirty="0" smtClean="0">
              <a:latin typeface="18thCentury" pitchFamily="2" charset="0"/>
            </a:endParaRPr>
          </a:p>
          <a:p>
            <a:r>
              <a:rPr lang="en-US" sz="3200" dirty="0">
                <a:latin typeface="18thCentury" pitchFamily="2" charset="0"/>
              </a:rPr>
              <a:t> Technological orientations and Big Data Capability are positively associated. </a:t>
            </a:r>
            <a:endParaRPr lang="en-US" sz="3200" dirty="0" smtClean="0">
              <a:latin typeface="18thCentury" pitchFamily="2" charset="0"/>
            </a:endParaRPr>
          </a:p>
        </p:txBody>
      </p:sp>
    </p:spTree>
    <p:extLst>
      <p:ext uri="{BB962C8B-B14F-4D97-AF65-F5344CB8AC3E}">
        <p14:creationId xmlns:p14="http://schemas.microsoft.com/office/powerpoint/2010/main" val="17656521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Discussion </a:t>
            </a:r>
            <a:r>
              <a:rPr lang="en-US" dirty="0"/>
              <a:t/>
            </a:r>
            <a:br>
              <a:rPr lang="en-US" dirty="0"/>
            </a:br>
            <a:endParaRPr lang="en-US" dirty="0"/>
          </a:p>
        </p:txBody>
      </p:sp>
      <p:sp>
        <p:nvSpPr>
          <p:cNvPr id="3" name="Content Placeholder 2"/>
          <p:cNvSpPr>
            <a:spLocks noGrp="1"/>
          </p:cNvSpPr>
          <p:nvPr>
            <p:ph idx="1"/>
          </p:nvPr>
        </p:nvSpPr>
        <p:spPr>
          <a:xfrm>
            <a:off x="1574800" y="1354667"/>
            <a:ext cx="9929812" cy="5198533"/>
          </a:xfrm>
        </p:spPr>
        <p:txBody>
          <a:bodyPr>
            <a:noAutofit/>
          </a:bodyPr>
          <a:lstStyle/>
          <a:p>
            <a:r>
              <a:rPr lang="en-US" sz="3600" dirty="0">
                <a:latin typeface="18thCentury" pitchFamily="2" charset="0"/>
              </a:rPr>
              <a:t>Big Data Capability is a concept which represents the understanding of the various firms on the practices related to the use of Big Data within the organization. </a:t>
            </a:r>
            <a:endParaRPr lang="en-US" sz="3600" dirty="0" smtClean="0">
              <a:latin typeface="18thCentury" pitchFamily="2" charset="0"/>
            </a:endParaRPr>
          </a:p>
          <a:p>
            <a:r>
              <a:rPr lang="en-US" sz="3600" dirty="0">
                <a:latin typeface="18thCentury" pitchFamily="2" charset="0"/>
              </a:rPr>
              <a:t>The dynamic element of Big Data represents its ability to help in making various changes which help in improving the general performance within the organization. </a:t>
            </a:r>
            <a:endParaRPr lang="en-US" sz="3600" dirty="0" smtClean="0">
              <a:latin typeface="18thCentury" pitchFamily="2" charset="0"/>
            </a:endParaRPr>
          </a:p>
          <a:p>
            <a:r>
              <a:rPr lang="en-US" sz="3600" dirty="0">
                <a:latin typeface="18thCentury" pitchFamily="2" charset="0"/>
              </a:rPr>
              <a:t>Data as a dynamic capability is the suitable conceptualization of data according to the strategic management’s point of </a:t>
            </a:r>
            <a:r>
              <a:rPr lang="en-US" sz="3600" dirty="0" smtClean="0">
                <a:latin typeface="18thCentury" pitchFamily="2" charset="0"/>
              </a:rPr>
              <a:t>view.</a:t>
            </a:r>
            <a:endParaRPr lang="en-US" sz="3600" dirty="0">
              <a:latin typeface="18thCentury" pitchFamily="2" charset="0"/>
            </a:endParaRPr>
          </a:p>
        </p:txBody>
      </p:sp>
    </p:spTree>
    <p:extLst>
      <p:ext uri="{BB962C8B-B14F-4D97-AF65-F5344CB8AC3E}">
        <p14:creationId xmlns:p14="http://schemas.microsoft.com/office/powerpoint/2010/main" val="27430176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99890"/>
          </a:xfrm>
        </p:spPr>
        <p:txBody>
          <a:bodyPr/>
          <a:lstStyle/>
          <a:p>
            <a:pPr algn="ctr"/>
            <a:r>
              <a:rPr lang="en-US" dirty="0" smtClean="0"/>
              <a:t>Contextual factors </a:t>
            </a:r>
            <a:endParaRPr lang="en-US" dirty="0"/>
          </a:p>
        </p:txBody>
      </p:sp>
      <p:sp>
        <p:nvSpPr>
          <p:cNvPr id="3" name="Content Placeholder 2"/>
          <p:cNvSpPr>
            <a:spLocks noGrp="1"/>
          </p:cNvSpPr>
          <p:nvPr>
            <p:ph idx="1"/>
          </p:nvPr>
        </p:nvSpPr>
        <p:spPr>
          <a:xfrm>
            <a:off x="1828800" y="1185333"/>
            <a:ext cx="9675812" cy="5029200"/>
          </a:xfrm>
        </p:spPr>
        <p:txBody>
          <a:bodyPr>
            <a:noAutofit/>
          </a:bodyPr>
          <a:lstStyle/>
          <a:p>
            <a:r>
              <a:rPr lang="en-US" sz="2800" dirty="0">
                <a:latin typeface="18thCentury" pitchFamily="2" charset="0"/>
              </a:rPr>
              <a:t>Contextual factors </a:t>
            </a:r>
            <a:r>
              <a:rPr lang="en-US" sz="2800" dirty="0" smtClean="0">
                <a:latin typeface="18thCentury" pitchFamily="2" charset="0"/>
              </a:rPr>
              <a:t>affect </a:t>
            </a:r>
            <a:r>
              <a:rPr lang="en-US" sz="2800" dirty="0">
                <a:latin typeface="18thCentury" pitchFamily="2" charset="0"/>
              </a:rPr>
              <a:t>the general performance of the business. </a:t>
            </a:r>
            <a:endParaRPr lang="en-US" sz="2800" dirty="0" smtClean="0">
              <a:latin typeface="18thCentury" pitchFamily="2" charset="0"/>
            </a:endParaRPr>
          </a:p>
          <a:p>
            <a:r>
              <a:rPr lang="en-US" sz="2800" dirty="0">
                <a:latin typeface="18thCentury" pitchFamily="2" charset="0"/>
              </a:rPr>
              <a:t>Various factors which influence the business are termed as contextual as they </a:t>
            </a:r>
            <a:r>
              <a:rPr lang="en-US" sz="2800" dirty="0" smtClean="0">
                <a:latin typeface="18thCentury" pitchFamily="2" charset="0"/>
              </a:rPr>
              <a:t>affect;</a:t>
            </a:r>
          </a:p>
          <a:p>
            <a:r>
              <a:rPr lang="en-US" sz="2800" dirty="0" smtClean="0">
                <a:latin typeface="18thCentury" pitchFamily="2" charset="0"/>
              </a:rPr>
              <a:t> The </a:t>
            </a:r>
            <a:r>
              <a:rPr lang="en-US" sz="2800" dirty="0">
                <a:latin typeface="18thCentury" pitchFamily="2" charset="0"/>
              </a:rPr>
              <a:t>businesses in a given context which can include then businesses operating in a given </a:t>
            </a:r>
            <a:r>
              <a:rPr lang="en-US" sz="2800" dirty="0" smtClean="0">
                <a:latin typeface="18thCentury" pitchFamily="2" charset="0"/>
              </a:rPr>
              <a:t>country, Specific </a:t>
            </a:r>
            <a:r>
              <a:rPr lang="en-US" sz="2800" dirty="0">
                <a:latin typeface="18thCentury" pitchFamily="2" charset="0"/>
              </a:rPr>
              <a:t>region, i</a:t>
            </a:r>
            <a:r>
              <a:rPr lang="en-US" sz="2800" dirty="0" smtClean="0">
                <a:latin typeface="18thCentury" pitchFamily="2" charset="0"/>
              </a:rPr>
              <a:t>ndustry</a:t>
            </a:r>
            <a:r>
              <a:rPr lang="en-US" sz="2800" dirty="0">
                <a:latin typeface="18thCentury" pitchFamily="2" charset="0"/>
              </a:rPr>
              <a:t>, or </a:t>
            </a:r>
            <a:r>
              <a:rPr lang="en-US" sz="2800" dirty="0" smtClean="0">
                <a:latin typeface="18thCentury" pitchFamily="2" charset="0"/>
              </a:rPr>
              <a:t>Given </a:t>
            </a:r>
            <a:r>
              <a:rPr lang="en-US" sz="2800" dirty="0">
                <a:latin typeface="18thCentury" pitchFamily="2" charset="0"/>
              </a:rPr>
              <a:t>period. </a:t>
            </a:r>
            <a:endParaRPr lang="en-US" sz="2800" dirty="0" smtClean="0">
              <a:latin typeface="18thCentury" pitchFamily="2" charset="0"/>
            </a:endParaRPr>
          </a:p>
          <a:p>
            <a:r>
              <a:rPr lang="en-US" sz="2800" dirty="0" smtClean="0">
                <a:latin typeface="18thCentury" pitchFamily="2" charset="0"/>
              </a:rPr>
              <a:t>Some </a:t>
            </a:r>
            <a:r>
              <a:rPr lang="en-US" sz="2800" dirty="0">
                <a:latin typeface="18thCentury" pitchFamily="2" charset="0"/>
              </a:rPr>
              <a:t>of the contextual factors include the norms of the society, the payment incentives, industry regulations, or pandemics such as COVID-19 </a:t>
            </a:r>
            <a:r>
              <a:rPr lang="en-US" sz="2800" dirty="0" smtClean="0">
                <a:latin typeface="18thCentury" pitchFamily="2" charset="0"/>
              </a:rPr>
              <a:t>.</a:t>
            </a:r>
          </a:p>
          <a:p>
            <a:r>
              <a:rPr lang="en-US" sz="2800" dirty="0">
                <a:latin typeface="18thCentury" pitchFamily="2" charset="0"/>
              </a:rPr>
              <a:t> Contextual factors have, however, influenced the general performance in firms and companies despite having Big Data Capabilities as a part of the organizational competencies. </a:t>
            </a:r>
          </a:p>
        </p:txBody>
      </p:sp>
    </p:spTree>
    <p:extLst>
      <p:ext uri="{BB962C8B-B14F-4D97-AF65-F5344CB8AC3E}">
        <p14:creationId xmlns:p14="http://schemas.microsoft.com/office/powerpoint/2010/main" val="221601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Covid-19 impact</a:t>
            </a:r>
            <a:endParaRPr lang="en-US" dirty="0"/>
          </a:p>
        </p:txBody>
      </p:sp>
      <p:sp>
        <p:nvSpPr>
          <p:cNvPr id="5" name="Content Placeholder 4"/>
          <p:cNvSpPr>
            <a:spLocks noGrp="1"/>
          </p:cNvSpPr>
          <p:nvPr>
            <p:ph idx="1"/>
          </p:nvPr>
        </p:nvSpPr>
        <p:spPr/>
        <p:txBody>
          <a:bodyPr>
            <a:noAutofit/>
          </a:bodyPr>
          <a:lstStyle/>
          <a:p>
            <a:r>
              <a:rPr lang="en-US" sz="2400" dirty="0">
                <a:latin typeface="18thCentury" pitchFamily="2" charset="0"/>
              </a:rPr>
              <a:t>The pandemic has had various influences on the global economy. </a:t>
            </a:r>
            <a:endParaRPr lang="en-US" sz="2400" dirty="0" smtClean="0">
              <a:latin typeface="18thCentury" pitchFamily="2" charset="0"/>
            </a:endParaRPr>
          </a:p>
          <a:p>
            <a:r>
              <a:rPr lang="en-US" sz="2400" dirty="0">
                <a:latin typeface="18thCentury" pitchFamily="2" charset="0"/>
              </a:rPr>
              <a:t>Different aspects of big firms such </a:t>
            </a:r>
            <a:r>
              <a:rPr lang="en-US" sz="2400" dirty="0" smtClean="0">
                <a:latin typeface="18thCentury" pitchFamily="2" charset="0"/>
              </a:rPr>
              <a:t>as;</a:t>
            </a:r>
          </a:p>
          <a:p>
            <a:pPr lvl="1"/>
            <a:r>
              <a:rPr lang="en-US" sz="2400" dirty="0" smtClean="0">
                <a:latin typeface="18thCentury" pitchFamily="2" charset="0"/>
              </a:rPr>
              <a:t> </a:t>
            </a:r>
            <a:r>
              <a:rPr lang="en-US" sz="2400" dirty="0">
                <a:latin typeface="18thCentury" pitchFamily="2" charset="0"/>
              </a:rPr>
              <a:t>absorptive capacity, </a:t>
            </a:r>
            <a:endParaRPr lang="en-US" sz="2400" dirty="0" smtClean="0">
              <a:latin typeface="18thCentury" pitchFamily="2" charset="0"/>
            </a:endParaRPr>
          </a:p>
          <a:p>
            <a:pPr lvl="1"/>
            <a:r>
              <a:rPr lang="en-US" sz="2400" dirty="0" smtClean="0">
                <a:latin typeface="18thCentury" pitchFamily="2" charset="0"/>
              </a:rPr>
              <a:t>strategic </a:t>
            </a:r>
            <a:r>
              <a:rPr lang="en-US" sz="2400" dirty="0">
                <a:latin typeface="18thCentury" pitchFamily="2" charset="0"/>
              </a:rPr>
              <a:t>orientations, and </a:t>
            </a:r>
            <a:endParaRPr lang="en-US" sz="2400" dirty="0" smtClean="0">
              <a:latin typeface="18thCentury" pitchFamily="2" charset="0"/>
            </a:endParaRPr>
          </a:p>
          <a:p>
            <a:pPr lvl="1"/>
            <a:r>
              <a:rPr lang="en-US" sz="2400" dirty="0" smtClean="0">
                <a:latin typeface="18thCentury" pitchFamily="2" charset="0"/>
              </a:rPr>
              <a:t>Big </a:t>
            </a:r>
            <a:r>
              <a:rPr lang="en-US" sz="2400" dirty="0">
                <a:latin typeface="18thCentury" pitchFamily="2" charset="0"/>
              </a:rPr>
              <a:t>Data </a:t>
            </a:r>
            <a:r>
              <a:rPr lang="en-US" sz="2400" dirty="0" smtClean="0">
                <a:latin typeface="18thCentury" pitchFamily="2" charset="0"/>
              </a:rPr>
              <a:t>Capability</a:t>
            </a:r>
          </a:p>
          <a:p>
            <a:pPr marL="457200" lvl="1" indent="0">
              <a:buNone/>
            </a:pPr>
            <a:r>
              <a:rPr lang="en-US" sz="2400" dirty="0" smtClean="0">
                <a:latin typeface="18thCentury" pitchFamily="2" charset="0"/>
              </a:rPr>
              <a:t> </a:t>
            </a:r>
            <a:r>
              <a:rPr lang="en-US" sz="2400" dirty="0">
                <a:latin typeface="18thCentury" pitchFamily="2" charset="0"/>
              </a:rPr>
              <a:t>all add to the value of the business. </a:t>
            </a:r>
            <a:endParaRPr lang="en-US" sz="2400" dirty="0" smtClean="0">
              <a:latin typeface="18thCentury" pitchFamily="2" charset="0"/>
            </a:endParaRPr>
          </a:p>
          <a:p>
            <a:pPr marL="628650" indent="-571500"/>
            <a:r>
              <a:rPr lang="en-US" sz="2400" dirty="0">
                <a:latin typeface="18thCentury" pitchFamily="2" charset="0"/>
              </a:rPr>
              <a:t>Big Data helps companies to improve their value by improving performance in different areas </a:t>
            </a:r>
          </a:p>
        </p:txBody>
      </p:sp>
    </p:spTree>
    <p:extLst>
      <p:ext uri="{BB962C8B-B14F-4D97-AF65-F5344CB8AC3E}">
        <p14:creationId xmlns:p14="http://schemas.microsoft.com/office/powerpoint/2010/main" val="7445767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Conclusion </a:t>
            </a:r>
            <a:endParaRPr lang="en-US" dirty="0"/>
          </a:p>
        </p:txBody>
      </p:sp>
      <p:sp>
        <p:nvSpPr>
          <p:cNvPr id="3" name="Content Placeholder 2"/>
          <p:cNvSpPr>
            <a:spLocks noGrp="1"/>
          </p:cNvSpPr>
          <p:nvPr>
            <p:ph idx="1"/>
          </p:nvPr>
        </p:nvSpPr>
        <p:spPr>
          <a:xfrm>
            <a:off x="1415143" y="1491342"/>
            <a:ext cx="10089469" cy="4419879"/>
          </a:xfrm>
        </p:spPr>
        <p:txBody>
          <a:bodyPr>
            <a:noAutofit/>
          </a:bodyPr>
          <a:lstStyle/>
          <a:p>
            <a:r>
              <a:rPr lang="en-US" sz="2800" dirty="0">
                <a:latin typeface="18thCentury" pitchFamily="2" charset="0"/>
              </a:rPr>
              <a:t>Various organizations which consider Big Data as one of their key competencies should consider the dynamic implications of the data rather than viewing the Big Data as one of the organizational resources. </a:t>
            </a:r>
            <a:endParaRPr lang="en-US" sz="2800" dirty="0" smtClean="0">
              <a:latin typeface="18thCentury" pitchFamily="2" charset="0"/>
            </a:endParaRPr>
          </a:p>
          <a:p>
            <a:r>
              <a:rPr lang="en-US" sz="2800" dirty="0">
                <a:latin typeface="18thCentury" pitchFamily="2" charset="0"/>
              </a:rPr>
              <a:t>There is a great relationship existing between the firm's strategic orientations, absorptive capacity as well as developmental culture, and the Big Data Capability which provides dynamic implications of the data. </a:t>
            </a:r>
            <a:endParaRPr lang="en-US" sz="2800" dirty="0" smtClean="0">
              <a:latin typeface="18thCentury" pitchFamily="2" charset="0"/>
            </a:endParaRPr>
          </a:p>
          <a:p>
            <a:r>
              <a:rPr lang="en-US" sz="2800" dirty="0" smtClean="0">
                <a:latin typeface="18thCentury" pitchFamily="2" charset="0"/>
              </a:rPr>
              <a:t>These </a:t>
            </a:r>
            <a:r>
              <a:rPr lang="en-US" sz="2800" dirty="0">
                <a:latin typeface="18thCentury" pitchFamily="2" charset="0"/>
              </a:rPr>
              <a:t>include COVID-19 which has greatly affected the abilities of organizations to operate normally despite having various strategies in place to maximize their sales revenue</a:t>
            </a:r>
            <a:r>
              <a:rPr lang="en-US" sz="2800" dirty="0" smtClean="0">
                <a:latin typeface="18thCentury" pitchFamily="2" charset="0"/>
              </a:rPr>
              <a:t>..</a:t>
            </a:r>
          </a:p>
          <a:p>
            <a:r>
              <a:rPr lang="en-US" sz="2800" dirty="0">
                <a:latin typeface="18thCentury" pitchFamily="2" charset="0"/>
              </a:rPr>
              <a:t>COVID-19 one of the contextual factors which have led to a major decline in the global economy</a:t>
            </a:r>
            <a:r>
              <a:rPr lang="en-US" sz="2800" dirty="0" smtClean="0">
                <a:latin typeface="18thCentury" pitchFamily="2" charset="0"/>
              </a:rPr>
              <a:t>. </a:t>
            </a:r>
            <a:endParaRPr lang="en-US" sz="2800" dirty="0">
              <a:latin typeface="18thCentury" pitchFamily="2" charset="0"/>
            </a:endParaRPr>
          </a:p>
        </p:txBody>
      </p:sp>
    </p:spTree>
    <p:extLst>
      <p:ext uri="{BB962C8B-B14F-4D97-AF65-F5344CB8AC3E}">
        <p14:creationId xmlns:p14="http://schemas.microsoft.com/office/powerpoint/2010/main" val="12526117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32157"/>
          </a:xfrm>
        </p:spPr>
        <p:txBody>
          <a:bodyPr>
            <a:normAutofit/>
          </a:bodyPr>
          <a:lstStyle/>
          <a:p>
            <a:r>
              <a:rPr lang="en-US" sz="3200" b="1" dirty="0"/>
              <a:t>Study limitations </a:t>
            </a:r>
            <a:r>
              <a:rPr lang="en-US" sz="3200" b="1" dirty="0" smtClean="0"/>
              <a:t>and recommendations </a:t>
            </a:r>
            <a:endParaRPr lang="en-US" sz="3200" b="1" dirty="0"/>
          </a:p>
        </p:txBody>
      </p:sp>
      <p:sp>
        <p:nvSpPr>
          <p:cNvPr id="3" name="Content Placeholder 2"/>
          <p:cNvSpPr>
            <a:spLocks noGrp="1"/>
          </p:cNvSpPr>
          <p:nvPr>
            <p:ph idx="1"/>
          </p:nvPr>
        </p:nvSpPr>
        <p:spPr>
          <a:xfrm>
            <a:off x="2013857" y="1632857"/>
            <a:ext cx="9490755" cy="4963886"/>
          </a:xfrm>
        </p:spPr>
        <p:txBody>
          <a:bodyPr>
            <a:noAutofit/>
          </a:bodyPr>
          <a:lstStyle/>
          <a:p>
            <a:r>
              <a:rPr lang="en-US" sz="3200" dirty="0">
                <a:latin typeface="18thCentury" pitchFamily="2" charset="0"/>
              </a:rPr>
              <a:t>The use of questionnaire surveys in data collection undermines the validity of this </a:t>
            </a:r>
            <a:r>
              <a:rPr lang="en-US" sz="3200" dirty="0" smtClean="0">
                <a:latin typeface="18thCentury" pitchFamily="2" charset="0"/>
              </a:rPr>
              <a:t>study</a:t>
            </a:r>
            <a:r>
              <a:rPr lang="en-US" sz="3200" dirty="0">
                <a:latin typeface="18thCentury" pitchFamily="2" charset="0"/>
              </a:rPr>
              <a:t> </a:t>
            </a:r>
            <a:r>
              <a:rPr lang="en-US" sz="3200" dirty="0" smtClean="0">
                <a:latin typeface="18thCentury" pitchFamily="2" charset="0"/>
              </a:rPr>
              <a:t>as </a:t>
            </a:r>
            <a:r>
              <a:rPr lang="en-US" sz="3200" dirty="0">
                <a:latin typeface="18thCentury" pitchFamily="2" charset="0"/>
              </a:rPr>
              <a:t>the respondents can give biased opinions. </a:t>
            </a:r>
            <a:endParaRPr lang="en-US" sz="3200" dirty="0" smtClean="0">
              <a:latin typeface="18thCentury" pitchFamily="2" charset="0"/>
            </a:endParaRPr>
          </a:p>
          <a:p>
            <a:r>
              <a:rPr lang="en-US" sz="3200" dirty="0">
                <a:latin typeface="18thCentury" pitchFamily="2" charset="0"/>
              </a:rPr>
              <a:t>The small sample size used in this study also undermines its usefulness of drawing conclusions on the study</a:t>
            </a:r>
            <a:r>
              <a:rPr lang="en-US" sz="3200" dirty="0" smtClean="0">
                <a:latin typeface="18thCentury" pitchFamily="2" charset="0"/>
              </a:rPr>
              <a:t>.</a:t>
            </a:r>
          </a:p>
          <a:p>
            <a:r>
              <a:rPr lang="en-US" sz="3200" dirty="0">
                <a:latin typeface="18thCentury" pitchFamily="2" charset="0"/>
              </a:rPr>
              <a:t>Future studies can be developed to identify how the relationship between the technology orientation of an organization and the developmental culture implies the Big Data Capability of the organization or firm. </a:t>
            </a:r>
          </a:p>
          <a:p>
            <a:endParaRPr lang="en-US" sz="3200" dirty="0" smtClean="0">
              <a:latin typeface="18thCentury" pitchFamily="2" charset="0"/>
            </a:endParaRPr>
          </a:p>
        </p:txBody>
      </p:sp>
    </p:spTree>
    <p:extLst>
      <p:ext uri="{BB962C8B-B14F-4D97-AF65-F5344CB8AC3E}">
        <p14:creationId xmlns:p14="http://schemas.microsoft.com/office/powerpoint/2010/main" val="8831421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99890"/>
          </a:xfrm>
        </p:spPr>
        <p:txBody>
          <a:bodyPr/>
          <a:lstStyle/>
          <a:p>
            <a:pPr algn="ctr"/>
            <a:r>
              <a:rPr lang="en-US" b="1" dirty="0" smtClean="0"/>
              <a:t>References </a:t>
            </a:r>
            <a:endParaRPr lang="en-US" b="1" dirty="0"/>
          </a:p>
        </p:txBody>
      </p:sp>
      <p:sp>
        <p:nvSpPr>
          <p:cNvPr id="3" name="Content Placeholder 2"/>
          <p:cNvSpPr>
            <a:spLocks noGrp="1"/>
          </p:cNvSpPr>
          <p:nvPr>
            <p:ph idx="1"/>
          </p:nvPr>
        </p:nvSpPr>
        <p:spPr>
          <a:xfrm>
            <a:off x="1491343" y="1404257"/>
            <a:ext cx="10013269" cy="5334000"/>
          </a:xfrm>
        </p:spPr>
        <p:txBody>
          <a:bodyPr>
            <a:normAutofit fontScale="77500" lnSpcReduction="20000"/>
          </a:bodyPr>
          <a:lstStyle/>
          <a:p>
            <a:r>
              <a:rPr lang="en-US" dirty="0"/>
              <a:t>Anwar, M., Khan, S. Z., &amp; Shah, S. Z. A. (2018). Big Data Capabilities and firm’s performance: a mediating role of competitive advantage. </a:t>
            </a:r>
            <a:r>
              <a:rPr lang="en-US" i="1" dirty="0"/>
              <a:t>Journal of Information &amp; Knowledge Management</a:t>
            </a:r>
            <a:r>
              <a:rPr lang="en-US" dirty="0"/>
              <a:t>, </a:t>
            </a:r>
            <a:r>
              <a:rPr lang="en-US" i="1" dirty="0"/>
              <a:t>17</a:t>
            </a:r>
            <a:r>
              <a:rPr lang="en-US" dirty="0"/>
              <a:t>(04), 1850045.</a:t>
            </a:r>
          </a:p>
          <a:p>
            <a:r>
              <a:rPr lang="en-US" dirty="0"/>
              <a:t>Cohen, W. M., &amp; </a:t>
            </a:r>
            <a:r>
              <a:rPr lang="en-US" dirty="0" err="1"/>
              <a:t>Levinthal</a:t>
            </a:r>
            <a:r>
              <a:rPr lang="en-US" dirty="0"/>
              <a:t>, D. A. (2019). Absorptive capacity: A new perspective on learning and innovation. </a:t>
            </a:r>
            <a:r>
              <a:rPr lang="en-US" i="1" dirty="0"/>
              <a:t>Administrative science quarterly</a:t>
            </a:r>
            <a:r>
              <a:rPr lang="en-US" dirty="0"/>
              <a:t>, 128-152.</a:t>
            </a:r>
          </a:p>
          <a:p>
            <a:r>
              <a:rPr lang="en-US" dirty="0" err="1"/>
              <a:t>Covin</a:t>
            </a:r>
            <a:r>
              <a:rPr lang="en-US" dirty="0"/>
              <a:t>, J. G., &amp; Wales, W. J. (2015). The measurement of entrepreneurial orientation. </a:t>
            </a:r>
            <a:r>
              <a:rPr lang="en-US" i="1" dirty="0"/>
              <a:t>Entrepreneurship theory and practice</a:t>
            </a:r>
            <a:r>
              <a:rPr lang="en-US" dirty="0"/>
              <a:t>, </a:t>
            </a:r>
            <a:r>
              <a:rPr lang="en-US" i="1" dirty="0"/>
              <a:t>36</a:t>
            </a:r>
            <a:r>
              <a:rPr lang="en-US" dirty="0"/>
              <a:t>(4), 677-702.</a:t>
            </a:r>
          </a:p>
          <a:p>
            <a:r>
              <a:rPr lang="en-US" dirty="0"/>
              <a:t>Grandcolas, U., </a:t>
            </a:r>
            <a:r>
              <a:rPr lang="en-US" dirty="0" err="1"/>
              <a:t>Rettie</a:t>
            </a:r>
            <a:r>
              <a:rPr lang="en-US" dirty="0"/>
              <a:t>, R., &amp; </a:t>
            </a:r>
            <a:r>
              <a:rPr lang="en-US" dirty="0" err="1"/>
              <a:t>Marusenko</a:t>
            </a:r>
            <a:r>
              <a:rPr lang="en-US" dirty="0"/>
              <a:t>, K. (2017). Web survey bias: sample or mode effect? </a:t>
            </a:r>
            <a:r>
              <a:rPr lang="en-US" i="1" dirty="0"/>
              <a:t>Journal of marketing management</a:t>
            </a:r>
            <a:r>
              <a:rPr lang="en-US" dirty="0"/>
              <a:t>, </a:t>
            </a:r>
            <a:r>
              <a:rPr lang="en-US" i="1" dirty="0"/>
              <a:t>19</a:t>
            </a:r>
            <a:r>
              <a:rPr lang="en-US" dirty="0"/>
              <a:t>(5-6), 541-561.</a:t>
            </a:r>
          </a:p>
          <a:p>
            <a:r>
              <a:rPr lang="en-US" dirty="0" err="1"/>
              <a:t>Kanter</a:t>
            </a:r>
            <a:r>
              <a:rPr lang="en-US" dirty="0"/>
              <a:t>, R. M., &amp; Corn, R. I. (2019). Do cultural differences make a business difference? Contextual factors affecting cross‐cultural relationship success. </a:t>
            </a:r>
            <a:r>
              <a:rPr lang="en-US" i="1" dirty="0"/>
              <a:t>Journal of Management Development</a:t>
            </a:r>
            <a:r>
              <a:rPr lang="en-US" dirty="0"/>
              <a:t>.</a:t>
            </a:r>
          </a:p>
          <a:p>
            <a:r>
              <a:rPr lang="en-US" dirty="0"/>
              <a:t>Moyne, J., </a:t>
            </a:r>
            <a:r>
              <a:rPr lang="en-US" dirty="0" err="1"/>
              <a:t>Samantaray</a:t>
            </a:r>
            <a:r>
              <a:rPr lang="en-US" dirty="0"/>
              <a:t>, J., &amp; </a:t>
            </a:r>
            <a:r>
              <a:rPr lang="en-US" dirty="0" err="1"/>
              <a:t>Armacost</a:t>
            </a:r>
            <a:r>
              <a:rPr lang="en-US" dirty="0"/>
              <a:t>, M. (2016). Big Data Capabilities applied to semiconductor manufacturing advanced process control. </a:t>
            </a:r>
            <a:r>
              <a:rPr lang="en-US" i="1" dirty="0"/>
              <a:t>IEEE transactions on semiconductor manufacturing</a:t>
            </a:r>
            <a:r>
              <a:rPr lang="en-US" dirty="0"/>
              <a:t>, </a:t>
            </a:r>
            <a:r>
              <a:rPr lang="en-US" i="1" dirty="0"/>
              <a:t>29</a:t>
            </a:r>
            <a:r>
              <a:rPr lang="en-US" dirty="0"/>
              <a:t>(4), 283-291.</a:t>
            </a:r>
          </a:p>
          <a:p>
            <a:r>
              <a:rPr lang="en-US" dirty="0"/>
              <a:t>Nicola, M., </a:t>
            </a:r>
            <a:r>
              <a:rPr lang="en-US" dirty="0" err="1"/>
              <a:t>Alsafi</a:t>
            </a:r>
            <a:r>
              <a:rPr lang="en-US" dirty="0"/>
              <a:t>, Z., </a:t>
            </a:r>
            <a:r>
              <a:rPr lang="en-US" dirty="0" err="1"/>
              <a:t>Sohrabi</a:t>
            </a:r>
            <a:r>
              <a:rPr lang="en-US" dirty="0"/>
              <a:t>, C., </a:t>
            </a:r>
            <a:r>
              <a:rPr lang="en-US" dirty="0" err="1"/>
              <a:t>Kerwan</a:t>
            </a:r>
            <a:r>
              <a:rPr lang="en-US" dirty="0"/>
              <a:t>, A., Al-Jabir, A., </a:t>
            </a:r>
            <a:r>
              <a:rPr lang="en-US" dirty="0" err="1"/>
              <a:t>Iosifidis</a:t>
            </a:r>
            <a:r>
              <a:rPr lang="en-US" dirty="0"/>
              <a:t>, C., ... &amp; Agha, R. (2020). The socio-economic implications of the coronavirus and COVID-19 pandemic: a review. </a:t>
            </a:r>
            <a:r>
              <a:rPr lang="en-US" i="1" dirty="0"/>
              <a:t>International journal of surgery</a:t>
            </a:r>
            <a:r>
              <a:rPr lang="en-US" dirty="0"/>
              <a:t>.</a:t>
            </a:r>
          </a:p>
          <a:p>
            <a:r>
              <a:rPr lang="en-US" dirty="0" err="1"/>
              <a:t>Renko</a:t>
            </a:r>
            <a:r>
              <a:rPr lang="en-US" dirty="0"/>
              <a:t>, M., </a:t>
            </a:r>
            <a:r>
              <a:rPr lang="en-US" dirty="0" err="1"/>
              <a:t>Carsrud</a:t>
            </a:r>
            <a:r>
              <a:rPr lang="en-US" dirty="0"/>
              <a:t>, A., &amp; </a:t>
            </a:r>
            <a:r>
              <a:rPr lang="en-US" dirty="0" err="1"/>
              <a:t>Brännback</a:t>
            </a:r>
            <a:r>
              <a:rPr lang="en-US" dirty="0"/>
              <a:t>, M. (2019). The effect of market orientation, entrepreneurial orientation, and technological capability on innovativeness: A study of young biotechnology ventures in the United States and Scandinavia. </a:t>
            </a:r>
            <a:r>
              <a:rPr lang="en-US" i="1" dirty="0"/>
              <a:t>Journal of Small Business Management</a:t>
            </a:r>
            <a:r>
              <a:rPr lang="en-US" dirty="0"/>
              <a:t>, </a:t>
            </a:r>
            <a:r>
              <a:rPr lang="en-US" i="1" dirty="0"/>
              <a:t>47</a:t>
            </a:r>
            <a:r>
              <a:rPr lang="en-US" dirty="0"/>
              <a:t>(3), 331-369.</a:t>
            </a:r>
          </a:p>
          <a:p>
            <a:r>
              <a:rPr lang="en-US" dirty="0" err="1"/>
              <a:t>Sagiroglu</a:t>
            </a:r>
            <a:r>
              <a:rPr lang="en-US" dirty="0"/>
              <a:t>, S., &amp; </a:t>
            </a:r>
            <a:r>
              <a:rPr lang="en-US" dirty="0" err="1"/>
              <a:t>Sinanc</a:t>
            </a:r>
            <a:r>
              <a:rPr lang="en-US" dirty="0"/>
              <a:t>, D. (2017). Big Data: A review. In </a:t>
            </a:r>
            <a:r>
              <a:rPr lang="en-US" i="1" dirty="0"/>
              <a:t>2013 international conference on collaboration technologies and systems (CTS)</a:t>
            </a:r>
            <a:r>
              <a:rPr lang="en-US" dirty="0"/>
              <a:t> (pp. 42-47). IEEE.</a:t>
            </a:r>
          </a:p>
          <a:p>
            <a:r>
              <a:rPr lang="en-US" dirty="0"/>
              <a:t>Shams, S. R., &amp; </a:t>
            </a:r>
            <a:r>
              <a:rPr lang="en-US" dirty="0" err="1"/>
              <a:t>Solima</a:t>
            </a:r>
            <a:r>
              <a:rPr lang="en-US" dirty="0"/>
              <a:t>, L. (2019). Big Data management: implications of dynamic capabilities and data incubator. </a:t>
            </a:r>
            <a:r>
              <a:rPr lang="en-US" i="1" dirty="0"/>
              <a:t>Management Decision</a:t>
            </a:r>
            <a:r>
              <a:rPr lang="en-US" dirty="0"/>
              <a:t>.</a:t>
            </a:r>
          </a:p>
          <a:p>
            <a:r>
              <a:rPr lang="en-US" dirty="0"/>
              <a:t>Simon, M. K., &amp; Goes, J. (2018). Assumptions, limitations, delimitations, and scope of the study.</a:t>
            </a:r>
          </a:p>
          <a:p>
            <a:endParaRPr lang="en-US" dirty="0"/>
          </a:p>
        </p:txBody>
      </p:sp>
    </p:spTree>
    <p:extLst>
      <p:ext uri="{BB962C8B-B14F-4D97-AF65-F5344CB8AC3E}">
        <p14:creationId xmlns:p14="http://schemas.microsoft.com/office/powerpoint/2010/main" val="1891346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Covid-19 impact cont.;</a:t>
            </a:r>
            <a:endParaRPr lang="en-US" dirty="0"/>
          </a:p>
        </p:txBody>
      </p:sp>
      <p:sp>
        <p:nvSpPr>
          <p:cNvPr id="5" name="Content Placeholder 4"/>
          <p:cNvSpPr>
            <a:spLocks noGrp="1"/>
          </p:cNvSpPr>
          <p:nvPr>
            <p:ph idx="1"/>
          </p:nvPr>
        </p:nvSpPr>
        <p:spPr>
          <a:xfrm>
            <a:off x="2589212" y="1473199"/>
            <a:ext cx="8915400" cy="4720771"/>
          </a:xfrm>
        </p:spPr>
        <p:txBody>
          <a:bodyPr>
            <a:noAutofit/>
          </a:bodyPr>
          <a:lstStyle/>
          <a:p>
            <a:r>
              <a:rPr lang="en-US" sz="3200" dirty="0">
                <a:latin typeface="18thCentury" pitchFamily="2" charset="0"/>
              </a:rPr>
              <a:t>The success or failure of firms in using Big Data for performance improvement is related to the various aspects of Big </a:t>
            </a:r>
            <a:r>
              <a:rPr lang="en-US" sz="3200" dirty="0" smtClean="0">
                <a:latin typeface="18thCentury" pitchFamily="2" charset="0"/>
              </a:rPr>
              <a:t>Data</a:t>
            </a:r>
          </a:p>
          <a:p>
            <a:r>
              <a:rPr lang="en-US" sz="3200" dirty="0">
                <a:latin typeface="18thCentury" pitchFamily="2" charset="0"/>
              </a:rPr>
              <a:t>how the COVID-19 pandemic has brought major effects on different strategic </a:t>
            </a:r>
            <a:r>
              <a:rPr lang="en-US" sz="3200" dirty="0" smtClean="0">
                <a:latin typeface="18thCentury" pitchFamily="2" charset="0"/>
              </a:rPr>
              <a:t>initiatives which impact general performance.</a:t>
            </a:r>
          </a:p>
          <a:p>
            <a:r>
              <a:rPr lang="en-US" sz="3200" dirty="0">
                <a:latin typeface="18thCentury" pitchFamily="2" charset="0"/>
              </a:rPr>
              <a:t>Data Capability as well as technological orientations are related in contributing to the general success of any organization. </a:t>
            </a:r>
          </a:p>
        </p:txBody>
      </p:sp>
    </p:spTree>
    <p:extLst>
      <p:ext uri="{BB962C8B-B14F-4D97-AF65-F5344CB8AC3E}">
        <p14:creationId xmlns:p14="http://schemas.microsoft.com/office/powerpoint/2010/main" val="812850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b="1" dirty="0"/>
              <a:t>Research </a:t>
            </a:r>
            <a:r>
              <a:rPr lang="en-US" b="1" dirty="0" smtClean="0"/>
              <a:t>Question </a:t>
            </a:r>
            <a:r>
              <a:rPr lang="en-US" dirty="0"/>
              <a:t/>
            </a:r>
            <a:br>
              <a:rPr lang="en-US" dirty="0"/>
            </a:br>
            <a:endParaRPr lang="en-US" dirty="0"/>
          </a:p>
        </p:txBody>
      </p:sp>
      <p:sp>
        <p:nvSpPr>
          <p:cNvPr id="5" name="Content Placeholder 4"/>
          <p:cNvSpPr>
            <a:spLocks noGrp="1"/>
          </p:cNvSpPr>
          <p:nvPr>
            <p:ph idx="1"/>
          </p:nvPr>
        </p:nvSpPr>
        <p:spPr>
          <a:xfrm>
            <a:off x="2589212" y="1473199"/>
            <a:ext cx="8915400" cy="4720771"/>
          </a:xfrm>
        </p:spPr>
        <p:txBody>
          <a:bodyPr>
            <a:noAutofit/>
          </a:bodyPr>
          <a:lstStyle/>
          <a:p>
            <a:r>
              <a:rPr lang="en-US" sz="4000" dirty="0" smtClean="0">
                <a:latin typeface="18thCentury" pitchFamily="2" charset="0"/>
              </a:rPr>
              <a:t>What </a:t>
            </a:r>
            <a:r>
              <a:rPr lang="en-US" sz="4000" dirty="0">
                <a:latin typeface="18thCentury" pitchFamily="2" charset="0"/>
              </a:rPr>
              <a:t>is the effect of COVID-19 on the different strategic initiatives, developmental culture and absorptive capacity associated with the use of Big Data within organizations? </a:t>
            </a:r>
          </a:p>
          <a:p>
            <a:endParaRPr lang="en-US" sz="4000" dirty="0">
              <a:latin typeface="18thCentury" pitchFamily="2" charset="0"/>
            </a:endParaRPr>
          </a:p>
        </p:txBody>
      </p:sp>
    </p:spTree>
    <p:extLst>
      <p:ext uri="{BB962C8B-B14F-4D97-AF65-F5344CB8AC3E}">
        <p14:creationId xmlns:p14="http://schemas.microsoft.com/office/powerpoint/2010/main" val="1441335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b="1" dirty="0"/>
              <a:t>Research </a:t>
            </a:r>
            <a:r>
              <a:rPr lang="en-US" b="1" dirty="0" smtClean="0"/>
              <a:t>Objectives </a:t>
            </a:r>
            <a:r>
              <a:rPr lang="en-US" dirty="0"/>
              <a:t/>
            </a:r>
            <a:br>
              <a:rPr lang="en-US" dirty="0"/>
            </a:br>
            <a:endParaRPr lang="en-US" dirty="0"/>
          </a:p>
        </p:txBody>
      </p:sp>
      <p:sp>
        <p:nvSpPr>
          <p:cNvPr id="5" name="Content Placeholder 4"/>
          <p:cNvSpPr>
            <a:spLocks noGrp="1"/>
          </p:cNvSpPr>
          <p:nvPr>
            <p:ph idx="1"/>
          </p:nvPr>
        </p:nvSpPr>
        <p:spPr>
          <a:xfrm>
            <a:off x="2589212" y="1473199"/>
            <a:ext cx="8915400" cy="4720771"/>
          </a:xfrm>
        </p:spPr>
        <p:txBody>
          <a:bodyPr>
            <a:noAutofit/>
          </a:bodyPr>
          <a:lstStyle/>
          <a:p>
            <a:pPr lvl="0"/>
            <a:r>
              <a:rPr lang="en-US" sz="2800" dirty="0">
                <a:latin typeface="18thCentury" pitchFamily="2" charset="0"/>
              </a:rPr>
              <a:t>To identify how various firm initiatives such as absorptive capacity, Big Data Capability, customer orientations, technological orientations, entrepreneurial orientations as well as developmental culture are related to the general organizational performance. </a:t>
            </a:r>
          </a:p>
          <a:p>
            <a:pPr lvl="0"/>
            <a:r>
              <a:rPr lang="en-US" sz="2800" dirty="0">
                <a:latin typeface="18thCentury" pitchFamily="2" charset="0"/>
              </a:rPr>
              <a:t>To identify the relationship between the various strategic initiatives related to Big Data how they affect the general performance of the organization. </a:t>
            </a:r>
          </a:p>
          <a:p>
            <a:pPr lvl="0"/>
            <a:r>
              <a:rPr lang="en-US" sz="2800" dirty="0">
                <a:latin typeface="18thCentury" pitchFamily="2" charset="0"/>
              </a:rPr>
              <a:t>To identify the effect that the pandemic might have on the Big Data Capability within the organization and the other factors related to this capability. </a:t>
            </a:r>
          </a:p>
          <a:p>
            <a:endParaRPr lang="en-US" sz="2800" dirty="0">
              <a:latin typeface="18thCentury" pitchFamily="2" charset="0"/>
            </a:endParaRPr>
          </a:p>
        </p:txBody>
      </p:sp>
    </p:spTree>
    <p:extLst>
      <p:ext uri="{BB962C8B-B14F-4D97-AF65-F5344CB8AC3E}">
        <p14:creationId xmlns:p14="http://schemas.microsoft.com/office/powerpoint/2010/main" val="2901822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2. Theoretical Background and Hypothesis Development</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sz="4000" dirty="0" smtClean="0">
                <a:latin typeface="18thCentury" pitchFamily="2" charset="0"/>
              </a:rPr>
              <a:t>Variable Definitions;</a:t>
            </a:r>
          </a:p>
          <a:p>
            <a:pPr lvl="1"/>
            <a:r>
              <a:rPr lang="en-US" sz="2800" b="1" dirty="0">
                <a:latin typeface="18thCentury" pitchFamily="2" charset="0"/>
              </a:rPr>
              <a:t>Big Data Capability </a:t>
            </a:r>
            <a:r>
              <a:rPr lang="en-US" sz="2800" b="1" dirty="0" smtClean="0">
                <a:latin typeface="18thCentury" pitchFamily="2" charset="0"/>
              </a:rPr>
              <a:t>- </a:t>
            </a:r>
            <a:r>
              <a:rPr lang="en-US" sz="2800" dirty="0">
                <a:latin typeface="18thCentury" pitchFamily="2" charset="0"/>
              </a:rPr>
              <a:t>various routines employed by firms to identify, collect, store and analyze Big Data which entails the use of various resources and assets, skills and knowledge as well as various organizational competencies. </a:t>
            </a:r>
            <a:endParaRPr lang="en-US" sz="2800" dirty="0" smtClean="0">
              <a:latin typeface="18thCentury" pitchFamily="2" charset="0"/>
            </a:endParaRPr>
          </a:p>
          <a:p>
            <a:pPr lvl="1"/>
            <a:r>
              <a:rPr lang="en-US" sz="2800" b="1" dirty="0">
                <a:latin typeface="18thCentury" pitchFamily="2" charset="0"/>
              </a:rPr>
              <a:t>Entrepreneurial orientation  </a:t>
            </a:r>
            <a:r>
              <a:rPr lang="en-US" sz="2800" b="1" dirty="0" smtClean="0">
                <a:latin typeface="18thCentury" pitchFamily="2" charset="0"/>
              </a:rPr>
              <a:t>- </a:t>
            </a:r>
            <a:r>
              <a:rPr lang="en-US" sz="2800" dirty="0">
                <a:latin typeface="18thCentury" pitchFamily="2" charset="0"/>
              </a:rPr>
              <a:t>the various goals and objectives of the organization which determines how resources are allocated and the various strategic factors applied. </a:t>
            </a:r>
            <a:endParaRPr lang="en-US" sz="2800" dirty="0" smtClean="0">
              <a:latin typeface="18thCentury" pitchFamily="2" charset="0"/>
            </a:endParaRPr>
          </a:p>
          <a:p>
            <a:pPr lvl="1"/>
            <a:r>
              <a:rPr lang="en-US" sz="2800" b="1" dirty="0">
                <a:latin typeface="18thCentury" pitchFamily="2" charset="0"/>
              </a:rPr>
              <a:t>Customer Orientation </a:t>
            </a:r>
            <a:r>
              <a:rPr lang="en-US" sz="2800" dirty="0" smtClean="0">
                <a:latin typeface="18thCentury" pitchFamily="2" charset="0"/>
              </a:rPr>
              <a:t>– the </a:t>
            </a:r>
            <a:r>
              <a:rPr lang="en-US" sz="2800" dirty="0">
                <a:latin typeface="18thCentury" pitchFamily="2" charset="0"/>
              </a:rPr>
              <a:t>organizational aspects which are related to the generation of information about the needs of the customers</a:t>
            </a:r>
          </a:p>
          <a:p>
            <a:pPr lvl="1"/>
            <a:endParaRPr lang="en-US" dirty="0"/>
          </a:p>
          <a:p>
            <a:pPr lvl="1"/>
            <a:endParaRPr lang="en-US" sz="3000" dirty="0" smtClean="0"/>
          </a:p>
          <a:p>
            <a:endParaRPr lang="en-US" sz="3200" dirty="0"/>
          </a:p>
        </p:txBody>
      </p:sp>
    </p:spTree>
    <p:extLst>
      <p:ext uri="{BB962C8B-B14F-4D97-AF65-F5344CB8AC3E}">
        <p14:creationId xmlns:p14="http://schemas.microsoft.com/office/powerpoint/2010/main" val="475257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041404"/>
          </a:xfrm>
        </p:spPr>
        <p:txBody>
          <a:bodyPr>
            <a:normAutofit/>
          </a:bodyPr>
          <a:lstStyle/>
          <a:p>
            <a:pPr algn="ctr"/>
            <a:r>
              <a:rPr lang="en-US" sz="5400" dirty="0">
                <a:latin typeface="18thCentury" pitchFamily="2" charset="0"/>
              </a:rPr>
              <a:t>Variable </a:t>
            </a:r>
            <a:r>
              <a:rPr lang="en-US" sz="5400" dirty="0" smtClean="0">
                <a:latin typeface="18thCentury" pitchFamily="2" charset="0"/>
              </a:rPr>
              <a:t>Definitions cont.’</a:t>
            </a:r>
            <a:endParaRPr lang="en-US" sz="5400" dirty="0"/>
          </a:p>
        </p:txBody>
      </p:sp>
      <p:sp>
        <p:nvSpPr>
          <p:cNvPr id="3" name="Content Placeholder 2"/>
          <p:cNvSpPr>
            <a:spLocks noGrp="1"/>
          </p:cNvSpPr>
          <p:nvPr>
            <p:ph idx="1"/>
          </p:nvPr>
        </p:nvSpPr>
        <p:spPr>
          <a:xfrm>
            <a:off x="2589212" y="1665514"/>
            <a:ext cx="8915400" cy="4245708"/>
          </a:xfrm>
        </p:spPr>
        <p:txBody>
          <a:bodyPr>
            <a:normAutofit/>
          </a:bodyPr>
          <a:lstStyle/>
          <a:p>
            <a:r>
              <a:rPr lang="en-US" sz="3000" b="1" dirty="0">
                <a:latin typeface="18thCentury" pitchFamily="2" charset="0"/>
              </a:rPr>
              <a:t>Developmental </a:t>
            </a:r>
            <a:r>
              <a:rPr lang="en-US" sz="3000" b="1" dirty="0" smtClean="0">
                <a:latin typeface="18thCentury" pitchFamily="2" charset="0"/>
              </a:rPr>
              <a:t>culture- </a:t>
            </a:r>
            <a:r>
              <a:rPr lang="en-US" sz="3000" dirty="0">
                <a:latin typeface="18thCentury" pitchFamily="2" charset="0"/>
              </a:rPr>
              <a:t>The strategy employed in an organization related to the organizational values, beliefs, and norms which are the major determinant of the organizational </a:t>
            </a:r>
            <a:r>
              <a:rPr lang="en-US" sz="3000" dirty="0" smtClean="0">
                <a:latin typeface="18thCentury" pitchFamily="2" charset="0"/>
              </a:rPr>
              <a:t>culture.</a:t>
            </a:r>
          </a:p>
          <a:p>
            <a:r>
              <a:rPr lang="en-US" sz="3000" b="1" dirty="0">
                <a:latin typeface="18thCentury" pitchFamily="2" charset="0"/>
              </a:rPr>
              <a:t>Technological orientation </a:t>
            </a:r>
            <a:r>
              <a:rPr lang="en-US" sz="3000" b="1" dirty="0" smtClean="0">
                <a:latin typeface="18thCentury" pitchFamily="2" charset="0"/>
              </a:rPr>
              <a:t>- </a:t>
            </a:r>
            <a:r>
              <a:rPr lang="en-US" sz="3000" dirty="0">
                <a:latin typeface="18thCentury" pitchFamily="2" charset="0"/>
              </a:rPr>
              <a:t>Technological orientation entails the firm's use of technology in improving its performance. </a:t>
            </a:r>
            <a:endParaRPr lang="en-US" sz="3000" dirty="0" smtClean="0">
              <a:latin typeface="18thCentury" pitchFamily="2" charset="0"/>
            </a:endParaRPr>
          </a:p>
          <a:p>
            <a:r>
              <a:rPr lang="en-US" sz="3000" b="1" dirty="0">
                <a:latin typeface="18thCentury" pitchFamily="2" charset="0"/>
              </a:rPr>
              <a:t>Absorptive capacity </a:t>
            </a:r>
            <a:r>
              <a:rPr lang="en-US" sz="3000" b="1" dirty="0" smtClean="0">
                <a:latin typeface="18thCentury" pitchFamily="2" charset="0"/>
              </a:rPr>
              <a:t>- </a:t>
            </a:r>
            <a:r>
              <a:rPr lang="en-US" sz="3000" dirty="0">
                <a:latin typeface="18thCentury" pitchFamily="2" charset="0"/>
              </a:rPr>
              <a:t>relates to the ability of the firm to identify various sources of information, concepts, and ideas and communicate them efficiently within the </a:t>
            </a:r>
            <a:r>
              <a:rPr lang="en-US" sz="3000" dirty="0" smtClean="0">
                <a:latin typeface="18thCentury" pitchFamily="2" charset="0"/>
              </a:rPr>
              <a:t>organization. </a:t>
            </a:r>
            <a:endParaRPr lang="en-US" sz="3000" dirty="0">
              <a:latin typeface="18thCentury" pitchFamily="2" charset="0"/>
            </a:endParaRPr>
          </a:p>
          <a:p>
            <a:endParaRPr lang="en-US" dirty="0"/>
          </a:p>
          <a:p>
            <a:endParaRPr lang="en-US" dirty="0"/>
          </a:p>
        </p:txBody>
      </p:sp>
    </p:spTree>
    <p:extLst>
      <p:ext uri="{BB962C8B-B14F-4D97-AF65-F5344CB8AC3E}">
        <p14:creationId xmlns:p14="http://schemas.microsoft.com/office/powerpoint/2010/main" val="1550865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725710"/>
            <a:ext cx="8911687" cy="1280890"/>
          </a:xfrm>
        </p:spPr>
        <p:txBody>
          <a:bodyPr/>
          <a:lstStyle/>
          <a:p>
            <a:pPr algn="ctr"/>
            <a:r>
              <a:rPr lang="en-US" b="1" dirty="0"/>
              <a:t>Conceptual model </a:t>
            </a:r>
            <a:endParaRPr lang="en-US" dirty="0"/>
          </a:p>
        </p:txBody>
      </p:sp>
      <p:pic>
        <p:nvPicPr>
          <p:cNvPr id="4" name="Content Placeholder 3"/>
          <p:cNvPicPr>
            <a:picLocks noGrp="1"/>
          </p:cNvPicPr>
          <p:nvPr>
            <p:ph idx="1"/>
          </p:nvPr>
        </p:nvPicPr>
        <p:blipFill>
          <a:blip r:embed="rId2"/>
          <a:stretch>
            <a:fillRect/>
          </a:stretch>
        </p:blipFill>
        <p:spPr>
          <a:xfrm>
            <a:off x="2592925" y="2006600"/>
            <a:ext cx="8667742" cy="4851400"/>
          </a:xfrm>
          <a:prstGeom prst="rect">
            <a:avLst/>
          </a:prstGeom>
          <a:ln>
            <a:noFill/>
          </a:ln>
          <a:effectLst>
            <a:softEdge rad="112500"/>
          </a:effectLst>
        </p:spPr>
      </p:pic>
    </p:spTree>
    <p:extLst>
      <p:ext uri="{BB962C8B-B14F-4D97-AF65-F5344CB8AC3E}">
        <p14:creationId xmlns:p14="http://schemas.microsoft.com/office/powerpoint/2010/main" val="3939568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Hypothesis Development </a:t>
            </a:r>
            <a:r>
              <a:rPr lang="en-US" dirty="0"/>
              <a:t/>
            </a:r>
            <a:br>
              <a:rPr lang="en-US" dirty="0"/>
            </a:br>
            <a:endParaRPr lang="en-US" dirty="0"/>
          </a:p>
        </p:txBody>
      </p:sp>
      <p:sp>
        <p:nvSpPr>
          <p:cNvPr id="3" name="Content Placeholder 2"/>
          <p:cNvSpPr>
            <a:spLocks noGrp="1"/>
          </p:cNvSpPr>
          <p:nvPr>
            <p:ph idx="1"/>
          </p:nvPr>
        </p:nvSpPr>
        <p:spPr>
          <a:xfrm>
            <a:off x="1676400" y="1371599"/>
            <a:ext cx="9828212" cy="5350933"/>
          </a:xfrm>
        </p:spPr>
        <p:txBody>
          <a:bodyPr>
            <a:noAutofit/>
          </a:bodyPr>
          <a:lstStyle/>
          <a:p>
            <a:r>
              <a:rPr lang="en-US" sz="3200" dirty="0">
                <a:latin typeface="18thCentury" pitchFamily="2" charset="0"/>
              </a:rPr>
              <a:t>H1: strategic orientations are positively associated with the Big Data Capability of the firm.</a:t>
            </a:r>
          </a:p>
          <a:p>
            <a:r>
              <a:rPr lang="en-US" sz="3200" dirty="0">
                <a:latin typeface="18thCentury" pitchFamily="2" charset="0"/>
              </a:rPr>
              <a:t>H2: Customer orientations are positively related to Big Data Capability</a:t>
            </a:r>
            <a:r>
              <a:rPr lang="en-US" sz="3200" dirty="0" smtClean="0">
                <a:latin typeface="18thCentury" pitchFamily="2" charset="0"/>
              </a:rPr>
              <a:t>.</a:t>
            </a:r>
          </a:p>
          <a:p>
            <a:r>
              <a:rPr lang="en-US" sz="3200" dirty="0">
                <a:latin typeface="18thCentury" pitchFamily="2" charset="0"/>
              </a:rPr>
              <a:t>H3: Customer orientations are positively associated with entrepreneurial orientations.</a:t>
            </a:r>
          </a:p>
          <a:p>
            <a:r>
              <a:rPr lang="en-US" sz="3200" dirty="0">
                <a:latin typeface="18thCentury" pitchFamily="2" charset="0"/>
              </a:rPr>
              <a:t>H4: Developmental culture is positively related to the entrepreneurial </a:t>
            </a:r>
            <a:r>
              <a:rPr lang="en-US" sz="3200" dirty="0" smtClean="0">
                <a:latin typeface="18thCentury" pitchFamily="2" charset="0"/>
              </a:rPr>
              <a:t>orientations</a:t>
            </a:r>
          </a:p>
          <a:p>
            <a:r>
              <a:rPr lang="en-US" sz="3200" dirty="0">
                <a:latin typeface="18thCentury" pitchFamily="2" charset="0"/>
              </a:rPr>
              <a:t>H5: Developmental culture is positively related to Big Data Capability </a:t>
            </a:r>
          </a:p>
          <a:p>
            <a:endParaRPr lang="en-US" sz="3200" dirty="0">
              <a:latin typeface="18thCentury" pitchFamily="2" charset="0"/>
            </a:endParaRPr>
          </a:p>
          <a:p>
            <a:endParaRPr lang="en-US" sz="3200" dirty="0">
              <a:latin typeface="18thCentury" pitchFamily="2" charset="0"/>
            </a:endParaRPr>
          </a:p>
        </p:txBody>
      </p:sp>
    </p:spTree>
    <p:extLst>
      <p:ext uri="{BB962C8B-B14F-4D97-AF65-F5344CB8AC3E}">
        <p14:creationId xmlns:p14="http://schemas.microsoft.com/office/powerpoint/2010/main" val="327803753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75</TotalTime>
  <Words>5493</Words>
  <Application>Microsoft Office PowerPoint</Application>
  <PresentationFormat>Widescreen</PresentationFormat>
  <Paragraphs>313</Paragraphs>
  <Slides>22</Slides>
  <Notes>16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18thCentury</vt:lpstr>
      <vt:lpstr>Arial</vt:lpstr>
      <vt:lpstr>Calibri</vt:lpstr>
      <vt:lpstr>Century Gothic</vt:lpstr>
      <vt:lpstr>Times New Roman</vt:lpstr>
      <vt:lpstr>Wingdings</vt:lpstr>
      <vt:lpstr>Wingdings 3</vt:lpstr>
      <vt:lpstr>Wisp</vt:lpstr>
      <vt:lpstr>Title slide </vt:lpstr>
      <vt:lpstr>Covid-19 impact</vt:lpstr>
      <vt:lpstr>Covid-19 impact cont.;</vt:lpstr>
      <vt:lpstr>Research Question  </vt:lpstr>
      <vt:lpstr>Research Objectives  </vt:lpstr>
      <vt:lpstr>2. Theoretical Background and Hypothesis Development </vt:lpstr>
      <vt:lpstr>Variable Definitions cont.’</vt:lpstr>
      <vt:lpstr>Conceptual model </vt:lpstr>
      <vt:lpstr>Hypothesis Development  </vt:lpstr>
      <vt:lpstr>Hypothesis Development Cont.’</vt:lpstr>
      <vt:lpstr> Research Methodology  </vt:lpstr>
      <vt:lpstr> Research Methodology </vt:lpstr>
      <vt:lpstr>3.2 Measures  Cont.’</vt:lpstr>
      <vt:lpstr>Validity and Reliability measurement  </vt:lpstr>
      <vt:lpstr>Data analysis  </vt:lpstr>
      <vt:lpstr>Regression analysis and results </vt:lpstr>
      <vt:lpstr>Results </vt:lpstr>
      <vt:lpstr>Discussion  </vt:lpstr>
      <vt:lpstr>Contextual factors </vt:lpstr>
      <vt:lpstr>Conclusion </vt:lpstr>
      <vt:lpstr>Study limitations and recommendations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ASUS</cp:lastModifiedBy>
  <cp:revision>66</cp:revision>
  <dcterms:created xsi:type="dcterms:W3CDTF">2021-03-31T11:39:15Z</dcterms:created>
  <dcterms:modified xsi:type="dcterms:W3CDTF">2021-04-02T20:30:01Z</dcterms:modified>
</cp:coreProperties>
</file>